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73" r:id="rId4"/>
    <p:sldId id="274" r:id="rId5"/>
    <p:sldId id="276" r:id="rId6"/>
    <p:sldId id="277" r:id="rId7"/>
    <p:sldId id="278" r:id="rId8"/>
    <p:sldId id="279" r:id="rId9"/>
    <p:sldId id="271" r:id="rId10"/>
    <p:sldId id="272" r:id="rId11"/>
    <p:sldId id="283" r:id="rId12"/>
    <p:sldId id="280" r:id="rId13"/>
    <p:sldId id="281" r:id="rId14"/>
    <p:sldId id="282" r:id="rId15"/>
    <p:sldId id="285" r:id="rId16"/>
    <p:sldId id="286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4"/>
    <p:restoredTop sz="94689"/>
  </p:normalViewPr>
  <p:slideViewPr>
    <p:cSldViewPr snapToGrid="0" snapToObjects="1">
      <p:cViewPr varScale="1">
        <p:scale>
          <a:sx n="117" d="100"/>
          <a:sy n="117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0AC9F-7406-3E43-A2CA-852DAD592365}" type="datetimeFigureOut">
              <a:rPr lang="it-IT" smtClean="0"/>
              <a:t>03/10/18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CE724-F5A2-8A44-B98A-A4234461BE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705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CE724-F5A2-8A44-B98A-A4234461BEC3}" type="slidenum">
              <a:rPr lang="it-IT" smtClean="0"/>
              <a:t>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787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CE724-F5A2-8A44-B98A-A4234461BEC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099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CE724-F5A2-8A44-B98A-A4234461BEC3}" type="slidenum">
              <a:rPr lang="it-IT" smtClean="0"/>
              <a:t>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NSR S.r.l.
Sede legale: Via Antonio Baiamonti, 10 - 00195 Roma
Sede operativa: Via Portuense, 2482 - 00054 Fiumicino (Roma)
t. +39 06 65047521 – info@nsr.it – www.nsr.it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it-IT"/>
              <a:t>Cyber Security</a:t>
            </a:r>
            <a:br>
              <a:rPr lang="it-IT"/>
            </a:br>
            <a:r>
              <a:rPr lang="it-IT"/>
              <a:t>semplifichiamo un tema complesso</a:t>
            </a:r>
          </a:p>
        </p:txBody>
      </p:sp>
    </p:spTree>
    <p:extLst>
      <p:ext uri="{BB962C8B-B14F-4D97-AF65-F5344CB8AC3E}">
        <p14:creationId xmlns:p14="http://schemas.microsoft.com/office/powerpoint/2010/main" val="136870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CE724-F5A2-8A44-B98A-A4234461BEC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81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3449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5705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3672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0000" y="6131062"/>
            <a:ext cx="2032000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8467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515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64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1334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05"/>
            <a:ext cx="10515600" cy="1204020"/>
          </a:xfrm>
        </p:spPr>
        <p:txBody>
          <a:bodyPr anchor="b" anchorCtr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28600" indent="-228600">
              <a:buClr>
                <a:srgbClr val="AB1500"/>
              </a:buClr>
              <a:buFont typeface="Arial" charset="0"/>
              <a:buChar char="•"/>
              <a:defRPr sz="2400" b="0" i="0"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>
              <a:buClr>
                <a:srgbClr val="AB1500"/>
              </a:buClr>
              <a:buFont typeface="Courier New" charset="0"/>
              <a:buChar char="o"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>
              <a:buClr>
                <a:srgbClr val="AB1500"/>
              </a:buClr>
              <a:buFont typeface="Wingdings" charset="2"/>
              <a:buChar char="§"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>
              <a:buClr>
                <a:srgbClr val="AB1500"/>
              </a:buClr>
              <a:buFont typeface="Arial" charset="0"/>
              <a:buChar char="•"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2057400" indent="-228600">
              <a:buClr>
                <a:srgbClr val="AB1500"/>
              </a:buClr>
              <a:buFont typeface="Arial" charset="0"/>
              <a:buChar char="•"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0"/>
            <a:ext cx="7315198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10107" y="6356350"/>
            <a:ext cx="581893" cy="365125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fld id="{CE2ACADE-C52B-4A43-B960-6AB56D8E5FB8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56350"/>
            <a:ext cx="1270000" cy="37465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254267"/>
            <a:ext cx="3034145" cy="80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3B7CF-A730-EA4C-81D7-610869014A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8099" y="174600"/>
            <a:ext cx="978542" cy="978542"/>
          </a:xfrm>
          <a:prstGeom prst="roundRect">
            <a:avLst>
              <a:gd name="adj" fmla="val 11358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769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61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252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747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68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4231" y="2727066"/>
            <a:ext cx="4318000" cy="127381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565515" y="6027003"/>
            <a:ext cx="9235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NSR S.r.l.</a:t>
            </a:r>
          </a:p>
          <a:p>
            <a:pPr algn="ctr"/>
            <a:r>
              <a:rPr lang="it-IT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Sede</a:t>
            </a:r>
            <a:r>
              <a:rPr lang="it-IT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legale: Via Antonio </a:t>
            </a:r>
            <a:r>
              <a:rPr lang="it-IT" sz="10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Baiamonti</a:t>
            </a:r>
            <a:r>
              <a:rPr lang="it-IT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10 </a:t>
            </a:r>
            <a:r>
              <a:rPr lang="mr-IN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–</a:t>
            </a:r>
            <a:r>
              <a:rPr lang="it-IT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00195 Roma</a:t>
            </a:r>
          </a:p>
          <a:p>
            <a:pPr algn="ctr"/>
            <a:r>
              <a:rPr lang="it-IT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Sede operativa: Via Portuense, 2482 </a:t>
            </a:r>
            <a:r>
              <a:rPr lang="mr-IN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–</a:t>
            </a:r>
            <a:r>
              <a:rPr lang="it-IT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00054 Fiumicino (RM)</a:t>
            </a:r>
          </a:p>
          <a:p>
            <a:pPr algn="ctr"/>
            <a:r>
              <a:rPr lang="it-IT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t. +39 06 </a:t>
            </a:r>
            <a:r>
              <a:rPr lang="is-IS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65047521 </a:t>
            </a:r>
            <a:r>
              <a:rPr lang="mr-IN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–</a:t>
            </a:r>
            <a:r>
              <a:rPr lang="is-IS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info@nsr.it </a:t>
            </a:r>
            <a:r>
              <a:rPr lang="mr-IN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–</a:t>
            </a:r>
            <a:r>
              <a:rPr lang="is-IS" sz="10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www.nsr.it</a:t>
            </a:r>
            <a:endParaRPr lang="it-IT" sz="1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686562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07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3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M. Liverani - Firma digitale: la complessità dietro ad uno strumento semplice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ACADE-C52B-4A43-B960-6AB56D8E5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99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sv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7.svg"/><Relationship Id="rId5" Type="http://schemas.openxmlformats.org/officeDocument/2006/relationships/image" Target="../media/image47.svg"/><Relationship Id="rId10" Type="http://schemas.openxmlformats.org/officeDocument/2006/relationships/image" Target="../media/image36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sv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7.svg"/><Relationship Id="rId5" Type="http://schemas.openxmlformats.org/officeDocument/2006/relationships/image" Target="../media/image47.svg"/><Relationship Id="rId10" Type="http://schemas.openxmlformats.org/officeDocument/2006/relationships/image" Target="../media/image36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7" Type="http://schemas.openxmlformats.org/officeDocument/2006/relationships/image" Target="../media/image10.gif"/><Relationship Id="rId12" Type="http://schemas.openxmlformats.org/officeDocument/2006/relationships/image" Target="../media/image15.gif"/><Relationship Id="rId17" Type="http://schemas.openxmlformats.org/officeDocument/2006/relationships/image" Target="../media/image20.jp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g"/><Relationship Id="rId10" Type="http://schemas.openxmlformats.org/officeDocument/2006/relationships/image" Target="../media/image13.png"/><Relationship Id="rId19" Type="http://schemas.openxmlformats.org/officeDocument/2006/relationships/image" Target="../media/image22.jp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509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Firma digitale:</a:t>
            </a:r>
            <a:br>
              <a:rPr lang="it-IT" b="1" dirty="0"/>
            </a:br>
            <a:r>
              <a:rPr lang="it-IT" b="1" dirty="0"/>
              <a:t>quanta complessità dietro ad un’operazione semplice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>
                <a:latin typeface="+mj-lt"/>
              </a:rPr>
              <a:t>Un sistema per la firma digitale in una grande organizzazione pubblica</a:t>
            </a:r>
          </a:p>
          <a:p>
            <a:endParaRPr lang="it-IT" dirty="0">
              <a:latin typeface="+mj-lt"/>
            </a:endParaRPr>
          </a:p>
          <a:p>
            <a:r>
              <a:rPr lang="it-IT" sz="2000" b="1" dirty="0">
                <a:latin typeface="+mj-lt"/>
              </a:rPr>
              <a:t>Marco Liverani</a:t>
            </a:r>
          </a:p>
          <a:p>
            <a:r>
              <a:rPr lang="it-IT" sz="1600" dirty="0">
                <a:latin typeface="+mj-lt"/>
              </a:rPr>
              <a:t>responsabile area </a:t>
            </a:r>
            <a:r>
              <a:rPr lang="it-IT" sz="1600" dirty="0" err="1">
                <a:latin typeface="+mj-lt"/>
              </a:rPr>
              <a:t>cybersecurity</a:t>
            </a:r>
            <a:endParaRPr lang="it-IT" sz="1600" dirty="0">
              <a:latin typeface="+mj-lt"/>
            </a:endParaRPr>
          </a:p>
          <a:p>
            <a:r>
              <a:rPr lang="it-IT" sz="1600" dirty="0" err="1">
                <a:latin typeface="+mj-lt"/>
              </a:rPr>
              <a:t>m.liverani@nsr.it</a:t>
            </a:r>
            <a:endParaRPr lang="it-IT" sz="16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81162-2E84-A34E-B041-3255684E5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936" y="4589886"/>
            <a:ext cx="1565564" cy="1565564"/>
          </a:xfrm>
          <a:prstGeom prst="roundRect">
            <a:avLst>
              <a:gd name="adj" fmla="val 538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F016DEC-DF73-3846-BA57-5F93D194327A}"/>
              </a:ext>
            </a:extLst>
          </p:cNvPr>
          <p:cNvGrpSpPr/>
          <p:nvPr/>
        </p:nvGrpSpPr>
        <p:grpSpPr>
          <a:xfrm>
            <a:off x="8956963" y="4589886"/>
            <a:ext cx="1565564" cy="1570084"/>
            <a:chOff x="10512136" y="5178138"/>
            <a:chExt cx="1565564" cy="15700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C307B2-F58B-FF45-88CE-1E4880263873}"/>
                </a:ext>
              </a:extLst>
            </p:cNvPr>
            <p:cNvSpPr/>
            <p:nvPr/>
          </p:nvSpPr>
          <p:spPr>
            <a:xfrm>
              <a:off x="10512136" y="5178138"/>
              <a:ext cx="1565564" cy="1570084"/>
            </a:xfrm>
            <a:prstGeom prst="roundRect">
              <a:avLst>
                <a:gd name="adj" fmla="val 5384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it-IT" sz="1200" dirty="0">
                  <a:solidFill>
                    <a:schemeClr val="accent1">
                      <a:lumMod val="50000"/>
                    </a:schemeClr>
                  </a:solidFill>
                </a:rPr>
                <a:t>Aula Magna del Rettorato</a:t>
              </a:r>
            </a:p>
            <a:p>
              <a:pPr algn="ctr"/>
              <a:endParaRPr lang="it-IT" sz="12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lang="it-IT" sz="1200" dirty="0">
                  <a:solidFill>
                    <a:schemeClr val="accent1">
                      <a:lumMod val="50000"/>
                    </a:schemeClr>
                  </a:solidFill>
                </a:rPr>
                <a:t>4 Ottobre 2018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558D70-BAF4-D541-B92F-EF76B2E4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7609" y="5301452"/>
              <a:ext cx="1336840" cy="557293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8203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C7E1F2D-29F8-CF44-8E5B-31C1E98E9413}"/>
              </a:ext>
            </a:extLst>
          </p:cNvPr>
          <p:cNvCxnSpPr>
            <a:cxnSpLocks/>
          </p:cNvCxnSpPr>
          <p:nvPr/>
        </p:nvCxnSpPr>
        <p:spPr>
          <a:xfrm flipH="1" flipV="1">
            <a:off x="5438788" y="1352581"/>
            <a:ext cx="5392" cy="50037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B74029-EA94-A544-9364-87F58321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Firma digitale: un’applicazione della crittografia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8A36-2133-DD41-99DA-5EC5E9EF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8AE36-3286-AF4F-A8A9-D4E9CED40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9</a:t>
            </a:fld>
            <a:endParaRPr lang="it-IT" dirty="0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CB6DEE5-7F31-2045-B20E-BC03DB1B0707}"/>
              </a:ext>
            </a:extLst>
          </p:cNvPr>
          <p:cNvCxnSpPr>
            <a:cxnSpLocks/>
            <a:stCxn id="8" idx="2"/>
            <a:endCxn id="10" idx="2"/>
          </p:cNvCxnSpPr>
          <p:nvPr/>
        </p:nvCxnSpPr>
        <p:spPr>
          <a:xfrm rot="16200000" flipH="1">
            <a:off x="1400910" y="2255151"/>
            <a:ext cx="12700" cy="1440873"/>
          </a:xfrm>
          <a:prstGeom prst="curvedConnector3">
            <a:avLst>
              <a:gd name="adj1" fmla="val 523384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FEF97E1-C6AE-824E-BCC6-5655B5CE101D}"/>
              </a:ext>
            </a:extLst>
          </p:cNvPr>
          <p:cNvCxnSpPr>
            <a:cxnSpLocks/>
            <a:stCxn id="10" idx="2"/>
            <a:endCxn id="16" idx="2"/>
          </p:cNvCxnSpPr>
          <p:nvPr/>
        </p:nvCxnSpPr>
        <p:spPr>
          <a:xfrm rot="5400000" flipH="1" flipV="1">
            <a:off x="2831047" y="2244415"/>
            <a:ext cx="21472" cy="1440873"/>
          </a:xfrm>
          <a:prstGeom prst="curvedConnector3">
            <a:avLst>
              <a:gd name="adj1" fmla="val -309567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FF4D62-BE8E-AE45-BE3D-AE02842E47A4}"/>
              </a:ext>
            </a:extLst>
          </p:cNvPr>
          <p:cNvCxnSpPr>
            <a:cxnSpLocks/>
            <a:stCxn id="25" idx="0"/>
            <a:endCxn id="17" idx="2"/>
          </p:cNvCxnSpPr>
          <p:nvPr/>
        </p:nvCxnSpPr>
        <p:spPr>
          <a:xfrm flipV="1">
            <a:off x="2841783" y="4257184"/>
            <a:ext cx="0" cy="5639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97CC671-827B-2943-A9E2-F5DCC7D68EFB}"/>
              </a:ext>
            </a:extLst>
          </p:cNvPr>
          <p:cNvGrpSpPr/>
          <p:nvPr/>
        </p:nvGrpSpPr>
        <p:grpSpPr>
          <a:xfrm>
            <a:off x="5224" y="1915904"/>
            <a:ext cx="1350499" cy="1059684"/>
            <a:chOff x="5224" y="1915904"/>
            <a:chExt cx="1350499" cy="1059684"/>
          </a:xfrm>
        </p:grpSpPr>
        <p:sp>
          <p:nvSpPr>
            <p:cNvPr id="8" name="Folded Corner 7">
              <a:extLst>
                <a:ext uri="{FF2B5EF4-FFF2-40B4-BE49-F238E27FC236}">
                  <a16:creationId xmlns:a16="http://schemas.microsoft.com/office/drawing/2014/main" id="{B4EAF973-E1C9-4A4A-B63B-0D5CB8A431C6}"/>
                </a:ext>
              </a:extLst>
            </p:cNvPr>
            <p:cNvSpPr/>
            <p:nvPr/>
          </p:nvSpPr>
          <p:spPr>
            <a:xfrm>
              <a:off x="256718" y="2295908"/>
              <a:ext cx="847512" cy="679680"/>
            </a:xfrm>
            <a:prstGeom prst="foldedCorne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Bla bla bla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99545B-4F46-D141-B283-C09542018C72}"/>
                </a:ext>
              </a:extLst>
            </p:cNvPr>
            <p:cNvSpPr txBox="1"/>
            <p:nvPr/>
          </p:nvSpPr>
          <p:spPr>
            <a:xfrm>
              <a:off x="5224" y="1915904"/>
              <a:ext cx="135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1">
                      <a:lumMod val="75000"/>
                    </a:schemeClr>
                  </a:solidFill>
                </a:rPr>
                <a:t>Documento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78625F-8A90-FD43-A599-7C6702847D01}"/>
              </a:ext>
            </a:extLst>
          </p:cNvPr>
          <p:cNvGrpSpPr/>
          <p:nvPr/>
        </p:nvGrpSpPr>
        <p:grpSpPr>
          <a:xfrm>
            <a:off x="1452447" y="1915904"/>
            <a:ext cx="1350499" cy="1059684"/>
            <a:chOff x="1452447" y="1915904"/>
            <a:chExt cx="1350499" cy="1059684"/>
          </a:xfrm>
        </p:grpSpPr>
        <p:sp>
          <p:nvSpPr>
            <p:cNvPr id="10" name="Folded Corner 9">
              <a:extLst>
                <a:ext uri="{FF2B5EF4-FFF2-40B4-BE49-F238E27FC236}">
                  <a16:creationId xmlns:a16="http://schemas.microsoft.com/office/drawing/2014/main" id="{149FACAC-F4BD-EC40-A5E1-312929389175}"/>
                </a:ext>
              </a:extLst>
            </p:cNvPr>
            <p:cNvSpPr/>
            <p:nvPr/>
          </p:nvSpPr>
          <p:spPr>
            <a:xfrm>
              <a:off x="1697591" y="2295908"/>
              <a:ext cx="847512" cy="679680"/>
            </a:xfrm>
            <a:prstGeom prst="foldedCorne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100110101…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04E8E4-BDEF-8E40-A6FD-D7AE93DC5E16}"/>
                </a:ext>
              </a:extLst>
            </p:cNvPr>
            <p:cNvSpPr txBox="1"/>
            <p:nvPr/>
          </p:nvSpPr>
          <p:spPr>
            <a:xfrm>
              <a:off x="1452447" y="1915904"/>
              <a:ext cx="135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chemeClr val="accent1">
                      <a:lumMod val="75000"/>
                    </a:schemeClr>
                  </a:solidFill>
                </a:rPr>
                <a:t>Hash</a:t>
              </a:r>
              <a:r>
                <a:rPr lang="it-IT" dirty="0">
                  <a:solidFill>
                    <a:schemeClr val="accent1">
                      <a:lumMod val="75000"/>
                    </a:schemeClr>
                  </a:solidFill>
                </a:rPr>
                <a:t> doc.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125DD98-B730-E94A-9580-541C43AE4D91}"/>
              </a:ext>
            </a:extLst>
          </p:cNvPr>
          <p:cNvGrpSpPr/>
          <p:nvPr/>
        </p:nvGrpSpPr>
        <p:grpSpPr>
          <a:xfrm>
            <a:off x="2886970" y="1915904"/>
            <a:ext cx="1350499" cy="1038212"/>
            <a:chOff x="2886970" y="1915904"/>
            <a:chExt cx="1350499" cy="1038212"/>
          </a:xfrm>
        </p:grpSpPr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296EBFCB-B24D-B744-8556-0F397F4E76D9}"/>
                </a:ext>
              </a:extLst>
            </p:cNvPr>
            <p:cNvSpPr/>
            <p:nvPr/>
          </p:nvSpPr>
          <p:spPr>
            <a:xfrm>
              <a:off x="3138464" y="2274436"/>
              <a:ext cx="847512" cy="679680"/>
            </a:xfrm>
            <a:prstGeom prst="foldedCorne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111010100…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A02AD3B-A3BE-E647-BEEC-41B93A6B13C3}"/>
                </a:ext>
              </a:extLst>
            </p:cNvPr>
            <p:cNvSpPr txBox="1"/>
            <p:nvPr/>
          </p:nvSpPr>
          <p:spPr>
            <a:xfrm>
              <a:off x="2886970" y="1915904"/>
              <a:ext cx="1350499" cy="369332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1">
                      <a:lumMod val="75000"/>
                    </a:schemeClr>
                  </a:solidFill>
                </a:rPr>
                <a:t>Firma digitale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5EBEE62-7A29-5943-8B30-5EDEDA48A188}"/>
              </a:ext>
            </a:extLst>
          </p:cNvPr>
          <p:cNvGrpSpPr/>
          <p:nvPr/>
        </p:nvGrpSpPr>
        <p:grpSpPr>
          <a:xfrm>
            <a:off x="8258558" y="5366043"/>
            <a:ext cx="2137072" cy="1146181"/>
            <a:chOff x="8258558" y="5366043"/>
            <a:chExt cx="2137072" cy="1146181"/>
          </a:xfrm>
        </p:grpSpPr>
        <p:pic>
          <p:nvPicPr>
            <p:cNvPr id="7" name="Elemento grafico 46">
              <a:extLst>
                <a:ext uri="{FF2B5EF4-FFF2-40B4-BE49-F238E27FC236}">
                  <a16:creationId xmlns:a16="http://schemas.microsoft.com/office/drawing/2014/main" id="{A656F3A2-6AA5-2541-8FF3-745EC715A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1172" y="5366043"/>
              <a:ext cx="696172" cy="81083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9DC92D-69BD-EE4A-858F-1B9E9B7B3928}"/>
                </a:ext>
              </a:extLst>
            </p:cNvPr>
            <p:cNvSpPr txBox="1"/>
            <p:nvPr/>
          </p:nvSpPr>
          <p:spPr>
            <a:xfrm>
              <a:off x="8258558" y="6142892"/>
              <a:ext cx="94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1">
                      <a:lumMod val="75000"/>
                    </a:schemeClr>
                  </a:solidFill>
                </a:rPr>
                <a:t>Bob</a:t>
              </a:r>
            </a:p>
          </p:txBody>
        </p:sp>
        <p:pic>
          <p:nvPicPr>
            <p:cNvPr id="34" name="Elemento grafico 16">
              <a:extLst>
                <a:ext uri="{FF2B5EF4-FFF2-40B4-BE49-F238E27FC236}">
                  <a16:creationId xmlns:a16="http://schemas.microsoft.com/office/drawing/2014/main" id="{0CA083D7-6287-264C-9526-B52C789EF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36077" y="5366043"/>
              <a:ext cx="1359553" cy="856280"/>
            </a:xfrm>
            <a:prstGeom prst="rect">
              <a:avLst/>
            </a:prstGeom>
          </p:spPr>
        </p:pic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F3B2F8C-4CD0-E645-9535-70D95C4A9B6D}"/>
              </a:ext>
            </a:extLst>
          </p:cNvPr>
          <p:cNvSpPr/>
          <p:nvPr/>
        </p:nvSpPr>
        <p:spPr>
          <a:xfrm>
            <a:off x="4237469" y="2100570"/>
            <a:ext cx="2937039" cy="1118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22B92630-0146-6C45-9B5B-F8A7DBDCB61C}"/>
              </a:ext>
            </a:extLst>
          </p:cNvPr>
          <p:cNvSpPr/>
          <p:nvPr/>
        </p:nvSpPr>
        <p:spPr>
          <a:xfrm>
            <a:off x="4741589" y="1561894"/>
            <a:ext cx="1406769" cy="6375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872DA8-7DFF-D34E-AFF0-8F76D9BB8648}"/>
              </a:ext>
            </a:extLst>
          </p:cNvPr>
          <p:cNvSpPr/>
          <p:nvPr/>
        </p:nvSpPr>
        <p:spPr>
          <a:xfrm>
            <a:off x="4742437" y="2199424"/>
            <a:ext cx="1392701" cy="1008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F5807A6C-5474-3E49-9F01-A0A9D9A35B6C}"/>
              </a:ext>
            </a:extLst>
          </p:cNvPr>
          <p:cNvCxnSpPr>
            <a:cxnSpLocks/>
            <a:stCxn id="45" idx="2"/>
            <a:endCxn id="46" idx="2"/>
          </p:cNvCxnSpPr>
          <p:nvPr/>
        </p:nvCxnSpPr>
        <p:spPr>
          <a:xfrm rot="5400000" flipH="1" flipV="1">
            <a:off x="8370436" y="2244415"/>
            <a:ext cx="21472" cy="1440873"/>
          </a:xfrm>
          <a:prstGeom prst="curvedConnector3">
            <a:avLst>
              <a:gd name="adj1" fmla="val -309567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75A41D-3BEF-A043-A260-F948A639DCC5}"/>
              </a:ext>
            </a:extLst>
          </p:cNvPr>
          <p:cNvCxnSpPr>
            <a:cxnSpLocks/>
            <a:stCxn id="49" idx="0"/>
            <a:endCxn id="47" idx="2"/>
          </p:cNvCxnSpPr>
          <p:nvPr/>
        </p:nvCxnSpPr>
        <p:spPr>
          <a:xfrm flipV="1">
            <a:off x="8381172" y="4257184"/>
            <a:ext cx="0" cy="5639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528B92D-6910-BF45-82F2-310F435C4932}"/>
              </a:ext>
            </a:extLst>
          </p:cNvPr>
          <p:cNvGrpSpPr/>
          <p:nvPr/>
        </p:nvGrpSpPr>
        <p:grpSpPr>
          <a:xfrm>
            <a:off x="6991836" y="1915904"/>
            <a:ext cx="1350499" cy="1059684"/>
            <a:chOff x="6991836" y="1915904"/>
            <a:chExt cx="1350499" cy="1059684"/>
          </a:xfrm>
        </p:grpSpPr>
        <p:sp>
          <p:nvSpPr>
            <p:cNvPr id="45" name="Folded Corner 44">
              <a:extLst>
                <a:ext uri="{FF2B5EF4-FFF2-40B4-BE49-F238E27FC236}">
                  <a16:creationId xmlns:a16="http://schemas.microsoft.com/office/drawing/2014/main" id="{2881ED76-C527-3440-BE2A-FFF2D7BA4DF0}"/>
                </a:ext>
              </a:extLst>
            </p:cNvPr>
            <p:cNvSpPr/>
            <p:nvPr/>
          </p:nvSpPr>
          <p:spPr>
            <a:xfrm>
              <a:off x="7236980" y="2295908"/>
              <a:ext cx="847512" cy="679680"/>
            </a:xfrm>
            <a:prstGeom prst="foldedCorne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111010100…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907F03-72FB-5142-853A-83AACAF5BE54}"/>
                </a:ext>
              </a:extLst>
            </p:cNvPr>
            <p:cNvSpPr txBox="1"/>
            <p:nvPr/>
          </p:nvSpPr>
          <p:spPr>
            <a:xfrm>
              <a:off x="6991836" y="1915904"/>
              <a:ext cx="1350499" cy="369332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1">
                      <a:lumMod val="75000"/>
                    </a:schemeClr>
                  </a:solidFill>
                </a:rPr>
                <a:t>Firma digitale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0602A81-469C-A84F-91B3-5442FC991D42}"/>
              </a:ext>
            </a:extLst>
          </p:cNvPr>
          <p:cNvGrpSpPr/>
          <p:nvPr/>
        </p:nvGrpSpPr>
        <p:grpSpPr>
          <a:xfrm>
            <a:off x="8426359" y="1915904"/>
            <a:ext cx="1350499" cy="1038212"/>
            <a:chOff x="8426359" y="1915904"/>
            <a:chExt cx="1350499" cy="1038212"/>
          </a:xfrm>
        </p:grpSpPr>
        <p:sp>
          <p:nvSpPr>
            <p:cNvPr id="46" name="Folded Corner 45">
              <a:extLst>
                <a:ext uri="{FF2B5EF4-FFF2-40B4-BE49-F238E27FC236}">
                  <a16:creationId xmlns:a16="http://schemas.microsoft.com/office/drawing/2014/main" id="{75BB97FB-BBBA-3146-A7F4-62D4257508DE}"/>
                </a:ext>
              </a:extLst>
            </p:cNvPr>
            <p:cNvSpPr/>
            <p:nvPr/>
          </p:nvSpPr>
          <p:spPr>
            <a:xfrm>
              <a:off x="8677853" y="2274436"/>
              <a:ext cx="847512" cy="679680"/>
            </a:xfrm>
            <a:prstGeom prst="foldedCorne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100110101…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BE536EC-A46D-6944-B0B6-343803563762}"/>
                </a:ext>
              </a:extLst>
            </p:cNvPr>
            <p:cNvSpPr txBox="1"/>
            <p:nvPr/>
          </p:nvSpPr>
          <p:spPr>
            <a:xfrm>
              <a:off x="8426359" y="1915904"/>
              <a:ext cx="1350499" cy="369332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it-IT" dirty="0" err="1">
                  <a:solidFill>
                    <a:schemeClr val="accent1">
                      <a:lumMod val="75000"/>
                    </a:schemeClr>
                  </a:solidFill>
                </a:rPr>
                <a:t>Hash</a:t>
              </a:r>
              <a:r>
                <a:rPr lang="it-IT" dirty="0">
                  <a:solidFill>
                    <a:schemeClr val="accent1">
                      <a:lumMod val="75000"/>
                    </a:schemeClr>
                  </a:solidFill>
                </a:rPr>
                <a:t> doc.</a:t>
              </a:r>
            </a:p>
          </p:txBody>
        </p:sp>
      </p:grp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03DCDEA0-CA4D-8649-9228-E3AB5CAECC62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10929866" y="2254862"/>
            <a:ext cx="12700" cy="1440873"/>
          </a:xfrm>
          <a:prstGeom prst="curvedConnector3">
            <a:avLst>
              <a:gd name="adj1" fmla="val 523384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CA96305-F9A7-C347-9CE7-46143E018D50}"/>
              </a:ext>
            </a:extLst>
          </p:cNvPr>
          <p:cNvGrpSpPr/>
          <p:nvPr/>
        </p:nvGrpSpPr>
        <p:grpSpPr>
          <a:xfrm>
            <a:off x="9534180" y="1915615"/>
            <a:ext cx="1350499" cy="1059684"/>
            <a:chOff x="9534180" y="1915615"/>
            <a:chExt cx="1350499" cy="1059684"/>
          </a:xfrm>
        </p:grpSpPr>
        <p:sp>
          <p:nvSpPr>
            <p:cNvPr id="53" name="Folded Corner 52">
              <a:extLst>
                <a:ext uri="{FF2B5EF4-FFF2-40B4-BE49-F238E27FC236}">
                  <a16:creationId xmlns:a16="http://schemas.microsoft.com/office/drawing/2014/main" id="{EBFF60B7-38EA-4248-AD50-816C88192730}"/>
                </a:ext>
              </a:extLst>
            </p:cNvPr>
            <p:cNvSpPr/>
            <p:nvPr/>
          </p:nvSpPr>
          <p:spPr>
            <a:xfrm>
              <a:off x="9785674" y="2295619"/>
              <a:ext cx="847512" cy="679680"/>
            </a:xfrm>
            <a:prstGeom prst="foldedCorne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Bla bla bla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A89FE4-EF46-7840-AFFC-CACF068751A1}"/>
                </a:ext>
              </a:extLst>
            </p:cNvPr>
            <p:cNvSpPr txBox="1"/>
            <p:nvPr/>
          </p:nvSpPr>
          <p:spPr>
            <a:xfrm>
              <a:off x="9534180" y="1915615"/>
              <a:ext cx="135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1">
                      <a:lumMod val="75000"/>
                    </a:schemeClr>
                  </a:solidFill>
                </a:rPr>
                <a:t>Documento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B536931-76B6-4D4C-879A-2512946934F8}"/>
              </a:ext>
            </a:extLst>
          </p:cNvPr>
          <p:cNvGrpSpPr/>
          <p:nvPr/>
        </p:nvGrpSpPr>
        <p:grpSpPr>
          <a:xfrm>
            <a:off x="10981403" y="1915615"/>
            <a:ext cx="1350499" cy="1059684"/>
            <a:chOff x="10981403" y="1915615"/>
            <a:chExt cx="1350499" cy="1059684"/>
          </a:xfrm>
        </p:grpSpPr>
        <p:sp>
          <p:nvSpPr>
            <p:cNvPr id="54" name="Folded Corner 53">
              <a:extLst>
                <a:ext uri="{FF2B5EF4-FFF2-40B4-BE49-F238E27FC236}">
                  <a16:creationId xmlns:a16="http://schemas.microsoft.com/office/drawing/2014/main" id="{7230DB90-0B0C-1642-8ACD-93F45E5108D6}"/>
                </a:ext>
              </a:extLst>
            </p:cNvPr>
            <p:cNvSpPr/>
            <p:nvPr/>
          </p:nvSpPr>
          <p:spPr>
            <a:xfrm>
              <a:off x="11226547" y="2295619"/>
              <a:ext cx="847512" cy="679680"/>
            </a:xfrm>
            <a:prstGeom prst="foldedCorne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100110101…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EA17A78-098A-F246-9582-9FFB9C4909D6}"/>
                </a:ext>
              </a:extLst>
            </p:cNvPr>
            <p:cNvSpPr txBox="1"/>
            <p:nvPr/>
          </p:nvSpPr>
          <p:spPr>
            <a:xfrm>
              <a:off x="10981403" y="1915615"/>
              <a:ext cx="135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chemeClr val="accent1">
                      <a:lumMod val="75000"/>
                    </a:schemeClr>
                  </a:solidFill>
                </a:rPr>
                <a:t>Hash</a:t>
              </a:r>
              <a:r>
                <a:rPr lang="it-IT" dirty="0">
                  <a:solidFill>
                    <a:schemeClr val="accent1">
                      <a:lumMod val="75000"/>
                    </a:schemeClr>
                  </a:solidFill>
                </a:rPr>
                <a:t> doc.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83EDCF7-A77D-7348-91B2-C6E75A5509EF}"/>
              </a:ext>
            </a:extLst>
          </p:cNvPr>
          <p:cNvGrpSpPr/>
          <p:nvPr/>
        </p:nvGrpSpPr>
        <p:grpSpPr>
          <a:xfrm>
            <a:off x="2056833" y="5486853"/>
            <a:ext cx="1520130" cy="1025371"/>
            <a:chOff x="2056833" y="5486853"/>
            <a:chExt cx="1520130" cy="1025371"/>
          </a:xfrm>
        </p:grpSpPr>
        <p:pic>
          <p:nvPicPr>
            <p:cNvPr id="9" name="Elemento grafico 18">
              <a:extLst>
                <a:ext uri="{FF2B5EF4-FFF2-40B4-BE49-F238E27FC236}">
                  <a16:creationId xmlns:a16="http://schemas.microsoft.com/office/drawing/2014/main" id="{1BE81997-6CCB-A74B-AF2A-6FC149F7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87053" y="5817241"/>
              <a:ext cx="789910" cy="56058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C30C13-BA0F-BA48-B664-8F307A074B0F}"/>
                </a:ext>
              </a:extLst>
            </p:cNvPr>
            <p:cNvSpPr txBox="1"/>
            <p:nvPr/>
          </p:nvSpPr>
          <p:spPr>
            <a:xfrm>
              <a:off x="2056833" y="6142892"/>
              <a:ext cx="94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1">
                      <a:lumMod val="75000"/>
                    </a:schemeClr>
                  </a:solidFill>
                </a:rPr>
                <a:t>Alice</a:t>
              </a:r>
            </a:p>
          </p:txBody>
        </p:sp>
        <p:pic>
          <p:nvPicPr>
            <p:cNvPr id="62" name="Elemento grafico 13">
              <a:extLst>
                <a:ext uri="{FF2B5EF4-FFF2-40B4-BE49-F238E27FC236}">
                  <a16:creationId xmlns:a16="http://schemas.microsoft.com/office/drawing/2014/main" id="{9F24E095-755E-5A41-9152-4D7ABCA9B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70591" y="5486853"/>
              <a:ext cx="632355" cy="717529"/>
            </a:xfrm>
            <a:prstGeom prst="rect">
              <a:avLst/>
            </a:prstGeom>
          </p:spPr>
        </p:pic>
      </p:grp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8F70616-BFB0-1E47-A599-859EEF83F77B}"/>
              </a:ext>
            </a:extLst>
          </p:cNvPr>
          <p:cNvSpPr/>
          <p:nvPr/>
        </p:nvSpPr>
        <p:spPr>
          <a:xfrm>
            <a:off x="9708249" y="1070606"/>
            <a:ext cx="1364062" cy="675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it-IT" dirty="0"/>
              <a:t>Confronto…!</a:t>
            </a: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C9C87D3A-66BD-4544-A7DA-1B12691884A0}"/>
              </a:ext>
            </a:extLst>
          </p:cNvPr>
          <p:cNvCxnSpPr>
            <a:cxnSpLocks/>
            <a:stCxn id="46" idx="0"/>
            <a:endCxn id="64" idx="1"/>
          </p:cNvCxnSpPr>
          <p:nvPr/>
        </p:nvCxnSpPr>
        <p:spPr>
          <a:xfrm rot="5400000" flipH="1" flipV="1">
            <a:off x="8971867" y="1538054"/>
            <a:ext cx="866125" cy="60664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AC339334-24FE-F64A-BAC4-46D6A7A84A33}"/>
              </a:ext>
            </a:extLst>
          </p:cNvPr>
          <p:cNvCxnSpPr>
            <a:cxnSpLocks/>
            <a:stCxn id="54" idx="0"/>
            <a:endCxn id="64" idx="3"/>
          </p:cNvCxnSpPr>
          <p:nvPr/>
        </p:nvCxnSpPr>
        <p:spPr>
          <a:xfrm rot="16200000" flipV="1">
            <a:off x="10917653" y="1562969"/>
            <a:ext cx="887308" cy="57799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2FEC6AC-5BFD-3142-AB70-F81FF265E11C}"/>
              </a:ext>
            </a:extLst>
          </p:cNvPr>
          <p:cNvSpPr/>
          <p:nvPr/>
        </p:nvSpPr>
        <p:spPr>
          <a:xfrm>
            <a:off x="9373841" y="148284"/>
            <a:ext cx="684024" cy="674698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OK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DD8705D-DF3C-7B45-AD65-AA25FCD52774}"/>
              </a:ext>
            </a:extLst>
          </p:cNvPr>
          <p:cNvSpPr/>
          <p:nvPr/>
        </p:nvSpPr>
        <p:spPr>
          <a:xfrm>
            <a:off x="10733555" y="153729"/>
            <a:ext cx="684024" cy="674698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KO</a:t>
            </a:r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8BA6C648-346C-3048-8E07-9AA2101A80BC}"/>
              </a:ext>
            </a:extLst>
          </p:cNvPr>
          <p:cNvCxnSpPr>
            <a:cxnSpLocks/>
            <a:stCxn id="64" idx="0"/>
            <a:endCxn id="72" idx="2"/>
          </p:cNvCxnSpPr>
          <p:nvPr/>
        </p:nvCxnSpPr>
        <p:spPr>
          <a:xfrm rot="5400000" flipH="1" flipV="1">
            <a:off x="10272153" y="609205"/>
            <a:ext cx="579528" cy="34327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ECA3F4BC-8D26-2241-A30B-FCBCB244F079}"/>
              </a:ext>
            </a:extLst>
          </p:cNvPr>
          <p:cNvCxnSpPr>
            <a:cxnSpLocks/>
            <a:stCxn id="64" idx="0"/>
            <a:endCxn id="71" idx="6"/>
          </p:cNvCxnSpPr>
          <p:nvPr/>
        </p:nvCxnSpPr>
        <p:spPr>
          <a:xfrm rot="16200000" flipV="1">
            <a:off x="9931587" y="611912"/>
            <a:ext cx="584973" cy="33241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olded Corner 94">
            <a:extLst>
              <a:ext uri="{FF2B5EF4-FFF2-40B4-BE49-F238E27FC236}">
                <a16:creationId xmlns:a16="http://schemas.microsoft.com/office/drawing/2014/main" id="{246600D5-BD19-A145-91B0-F64CCB12531E}"/>
              </a:ext>
            </a:extLst>
          </p:cNvPr>
          <p:cNvSpPr/>
          <p:nvPr/>
        </p:nvSpPr>
        <p:spPr>
          <a:xfrm rot="21086716">
            <a:off x="5046637" y="1618114"/>
            <a:ext cx="847512" cy="679680"/>
          </a:xfrm>
          <a:prstGeom prst="foldedCorner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 anchorCtr="0"/>
          <a:lstStyle/>
          <a:p>
            <a:pPr algn="ctr"/>
            <a:r>
              <a:rPr lang="it-IT" dirty="0"/>
              <a:t>Alice </a:t>
            </a:r>
            <a:r>
              <a:rPr lang="it-IT" dirty="0" err="1"/>
              <a:t>Pk</a:t>
            </a:r>
            <a:endParaRPr lang="it-IT" dirty="0"/>
          </a:p>
        </p:txBody>
      </p:sp>
      <p:sp>
        <p:nvSpPr>
          <p:cNvPr id="39" name="Folded Corner 38">
            <a:extLst>
              <a:ext uri="{FF2B5EF4-FFF2-40B4-BE49-F238E27FC236}">
                <a16:creationId xmlns:a16="http://schemas.microsoft.com/office/drawing/2014/main" id="{C624EB8B-E249-D642-BAC1-E2EE775799B0}"/>
              </a:ext>
            </a:extLst>
          </p:cNvPr>
          <p:cNvSpPr/>
          <p:nvPr/>
        </p:nvSpPr>
        <p:spPr>
          <a:xfrm rot="1900070">
            <a:off x="5174832" y="1967650"/>
            <a:ext cx="847512" cy="679680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111010100…</a:t>
            </a:r>
          </a:p>
        </p:txBody>
      </p:sp>
      <p:sp>
        <p:nvSpPr>
          <p:cNvPr id="38" name="Folded Corner 37">
            <a:extLst>
              <a:ext uri="{FF2B5EF4-FFF2-40B4-BE49-F238E27FC236}">
                <a16:creationId xmlns:a16="http://schemas.microsoft.com/office/drawing/2014/main" id="{3300EC30-82F7-1D46-BC23-95469BA602C0}"/>
              </a:ext>
            </a:extLst>
          </p:cNvPr>
          <p:cNvSpPr/>
          <p:nvPr/>
        </p:nvSpPr>
        <p:spPr>
          <a:xfrm rot="20285562">
            <a:off x="4915994" y="2149611"/>
            <a:ext cx="847512" cy="679680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Bla bla bla</a:t>
            </a: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C3D87D7C-D947-8445-92A1-033D3CFD59A9}"/>
              </a:ext>
            </a:extLst>
          </p:cNvPr>
          <p:cNvSpPr/>
          <p:nvPr/>
        </p:nvSpPr>
        <p:spPr>
          <a:xfrm>
            <a:off x="4739040" y="2198218"/>
            <a:ext cx="1406769" cy="100839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410B1EB3-7AC3-4E48-B477-3A0794E91477}"/>
              </a:ext>
            </a:extLst>
          </p:cNvPr>
          <p:cNvSpPr/>
          <p:nvPr/>
        </p:nvSpPr>
        <p:spPr>
          <a:xfrm flipH="1">
            <a:off x="4741589" y="2199424"/>
            <a:ext cx="1406769" cy="100839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A4AD3A0-5142-BA48-B988-D28DE6D7F6AB}"/>
              </a:ext>
            </a:extLst>
          </p:cNvPr>
          <p:cNvCxnSpPr>
            <a:cxnSpLocks/>
            <a:stCxn id="37" idx="0"/>
            <a:endCxn id="40" idx="2"/>
          </p:cNvCxnSpPr>
          <p:nvPr/>
        </p:nvCxnSpPr>
        <p:spPr>
          <a:xfrm>
            <a:off x="4739040" y="2198218"/>
            <a:ext cx="1409318" cy="100959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36E9D9B-00BB-D146-9560-ABB1874E14EF}"/>
              </a:ext>
            </a:extLst>
          </p:cNvPr>
          <p:cNvSpPr txBox="1"/>
          <p:nvPr/>
        </p:nvSpPr>
        <p:spPr>
          <a:xfrm>
            <a:off x="4994084" y="2903316"/>
            <a:ext cx="92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PKCS#7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69F847-1FB1-B64C-9EEE-55F8C763619B}"/>
              </a:ext>
            </a:extLst>
          </p:cNvPr>
          <p:cNvSpPr/>
          <p:nvPr/>
        </p:nvSpPr>
        <p:spPr>
          <a:xfrm>
            <a:off x="659115" y="3561466"/>
            <a:ext cx="1364062" cy="675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it-IT" b="1" dirty="0" err="1"/>
              <a:t>Hash</a:t>
            </a:r>
            <a:endParaRPr lang="it-IT" b="1" dirty="0"/>
          </a:p>
          <a:p>
            <a:pPr algn="ctr"/>
            <a:r>
              <a:rPr lang="it-IT" sz="1400" dirty="0"/>
              <a:t>(MD5, SHA1, …)</a:t>
            </a:r>
            <a:endParaRPr lang="it-IT" dirty="0"/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2FA34A95-272E-0747-A322-66A33B079E05}"/>
              </a:ext>
            </a:extLst>
          </p:cNvPr>
          <p:cNvSpPr/>
          <p:nvPr/>
        </p:nvSpPr>
        <p:spPr>
          <a:xfrm>
            <a:off x="2278943" y="4821166"/>
            <a:ext cx="1125680" cy="460470"/>
          </a:xfrm>
          <a:prstGeom prst="foldedCorner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Alice </a:t>
            </a:r>
            <a:r>
              <a:rPr lang="it-IT" b="1" dirty="0" err="1">
                <a:solidFill>
                  <a:schemeClr val="tx1"/>
                </a:solidFill>
              </a:rPr>
              <a:t>Sk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49" name="Folded Corner 48">
            <a:extLst>
              <a:ext uri="{FF2B5EF4-FFF2-40B4-BE49-F238E27FC236}">
                <a16:creationId xmlns:a16="http://schemas.microsoft.com/office/drawing/2014/main" id="{6E7D3DBA-28BF-C341-BCE2-FC3A4CD06802}"/>
              </a:ext>
            </a:extLst>
          </p:cNvPr>
          <p:cNvSpPr/>
          <p:nvPr/>
        </p:nvSpPr>
        <p:spPr>
          <a:xfrm>
            <a:off x="7818332" y="4821166"/>
            <a:ext cx="1125680" cy="460470"/>
          </a:xfrm>
          <a:prstGeom prst="foldedCorner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Alice </a:t>
            </a:r>
            <a:r>
              <a:rPr lang="it-IT" b="1" dirty="0" err="1">
                <a:solidFill>
                  <a:schemeClr val="bg1"/>
                </a:solidFill>
              </a:rPr>
              <a:t>Pk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B71FD56-681C-EF44-8760-0AD8E1C91C8B}"/>
              </a:ext>
            </a:extLst>
          </p:cNvPr>
          <p:cNvSpPr/>
          <p:nvPr/>
        </p:nvSpPr>
        <p:spPr>
          <a:xfrm>
            <a:off x="2278943" y="3581774"/>
            <a:ext cx="1125680" cy="675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it-IT" b="1" dirty="0"/>
              <a:t>Cifratura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8077B6E-7DB8-E54E-868E-D51E14047AFF}"/>
              </a:ext>
            </a:extLst>
          </p:cNvPr>
          <p:cNvSpPr/>
          <p:nvPr/>
        </p:nvSpPr>
        <p:spPr>
          <a:xfrm>
            <a:off x="7693501" y="3581774"/>
            <a:ext cx="1375342" cy="675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it-IT" b="1" dirty="0"/>
              <a:t>Decifratura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9C33C4A-820B-5B42-B467-102B0174F692}"/>
              </a:ext>
            </a:extLst>
          </p:cNvPr>
          <p:cNvSpPr/>
          <p:nvPr/>
        </p:nvSpPr>
        <p:spPr>
          <a:xfrm>
            <a:off x="10188071" y="3561177"/>
            <a:ext cx="1364062" cy="675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it-IT" b="1" dirty="0" err="1"/>
              <a:t>Hash</a:t>
            </a:r>
            <a:endParaRPr lang="it-IT" b="1" dirty="0"/>
          </a:p>
          <a:p>
            <a:pPr algn="ctr"/>
            <a:r>
              <a:rPr lang="it-IT" sz="1400" dirty="0"/>
              <a:t>(MD5, SHA1, …)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26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 animBg="1"/>
      <p:bldP spid="41" grpId="0" animBg="1"/>
      <p:bldP spid="36" grpId="0" animBg="1"/>
      <p:bldP spid="64" grpId="0" animBg="1"/>
      <p:bldP spid="71" grpId="0" animBg="1"/>
      <p:bldP spid="72" grpId="0" animBg="1"/>
      <p:bldP spid="95" grpId="0" animBg="1"/>
      <p:bldP spid="39" grpId="0" animBg="1"/>
      <p:bldP spid="38" grpId="0" animBg="1"/>
      <p:bldP spid="37" grpId="0" animBg="1"/>
      <p:bldP spid="40" grpId="0" animBg="1"/>
      <p:bldP spid="106" grpId="0"/>
      <p:bldP spid="15" grpId="0" animBg="1"/>
      <p:bldP spid="25" grpId="0" animBg="1"/>
      <p:bldP spid="49" grpId="0" animBg="1"/>
      <p:bldP spid="17" grpId="0" animBg="1"/>
      <p:bldP spid="47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A0DA-8DDA-A246-A6BD-B9777A6AC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Firma digitale: uno strumento con valore legale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8AC7B-4EE9-334D-8562-7CD7E650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027"/>
            <a:ext cx="10515600" cy="4607936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/>
              <a:t>DPR 513 del 1997</a:t>
            </a:r>
            <a:r>
              <a:rPr lang="it-IT" dirty="0"/>
              <a:t>: primo atto normativo che ha stabilito la validità della firma digitale per la sottoscrizione dei documenti elettronici, emanato in attuazione dell'articolo 15 della legge 15 marzo 1997, n. 59 </a:t>
            </a:r>
          </a:p>
          <a:p>
            <a:r>
              <a:rPr lang="it-IT" b="1" dirty="0"/>
              <a:t>DPR n. 445 del 2000: </a:t>
            </a:r>
            <a:r>
              <a:rPr lang="it-IT" dirty="0"/>
              <a:t>Testo Unico sulla documentazione amministrativa</a:t>
            </a:r>
          </a:p>
          <a:p>
            <a:r>
              <a:rPr lang="it-IT" dirty="0"/>
              <a:t>Successive modifiche al DPR per adeguare la normativa italiana alla </a:t>
            </a:r>
            <a:r>
              <a:rPr lang="it-IT" b="1" dirty="0"/>
              <a:t>Direttiva della Comunità Europea n. 93/1999/CE</a:t>
            </a:r>
            <a:r>
              <a:rPr lang="it-IT" dirty="0"/>
              <a:t> in materia di firme elettroniche</a:t>
            </a:r>
          </a:p>
          <a:p>
            <a:r>
              <a:rPr lang="it-IT" b="1" dirty="0"/>
              <a:t>Codice dell’Amministrazione Digitale </a:t>
            </a:r>
            <a:r>
              <a:rPr lang="it-IT" dirty="0"/>
              <a:t>(CAD): </a:t>
            </a:r>
            <a:r>
              <a:rPr lang="it-IT" dirty="0" err="1"/>
              <a:t>D.lgs</a:t>
            </a:r>
            <a:r>
              <a:rPr lang="it-IT" dirty="0"/>
              <a:t> 7 marzo 2005, n. 82:</a:t>
            </a:r>
          </a:p>
          <a:p>
            <a:pPr lvl="1"/>
            <a:r>
              <a:rPr lang="it-IT" dirty="0"/>
              <a:t>La «</a:t>
            </a:r>
            <a:r>
              <a:rPr lang="it-IT" b="1" dirty="0"/>
              <a:t>firma elettronica qualificata</a:t>
            </a:r>
            <a:r>
              <a:rPr lang="it-IT" dirty="0"/>
              <a:t>» è definita come la firma elettronica basata su una procedura che permetta di </a:t>
            </a:r>
            <a:r>
              <a:rPr lang="it-IT" b="1" dirty="0"/>
              <a:t>identificare in modo univoco il titolare</a:t>
            </a:r>
            <a:r>
              <a:rPr lang="it-IT" dirty="0"/>
              <a:t>, attraverso mezzi di cui il firmatario deve detenere il </a:t>
            </a:r>
            <a:r>
              <a:rPr lang="it-IT" b="1" dirty="0"/>
              <a:t>controllo esclusivo</a:t>
            </a:r>
            <a:r>
              <a:rPr lang="it-IT" dirty="0"/>
              <a:t>, e la cui </a:t>
            </a:r>
            <a:r>
              <a:rPr lang="it-IT" dirty="0" err="1"/>
              <a:t>titolarita</a:t>
            </a:r>
            <a:r>
              <a:rPr lang="it-IT" dirty="0"/>
              <a:t>̀ è </a:t>
            </a:r>
            <a:r>
              <a:rPr lang="it-IT" b="1" dirty="0"/>
              <a:t>certificata da un soggetto terzo</a:t>
            </a:r>
            <a:endParaRPr lang="it-IT" dirty="0"/>
          </a:p>
          <a:p>
            <a:pPr lvl="1"/>
            <a:r>
              <a:rPr lang="it-IT" dirty="0"/>
              <a:t>La «</a:t>
            </a:r>
            <a:r>
              <a:rPr lang="it-IT" b="1" dirty="0"/>
              <a:t>firma digitale</a:t>
            </a:r>
            <a:r>
              <a:rPr lang="it-IT" dirty="0"/>
              <a:t>», è considerata dalla legge come una particolare specie di «firma elettronica qualificata», basata sulla tecnologia della </a:t>
            </a:r>
            <a:r>
              <a:rPr lang="it-IT" b="1" dirty="0"/>
              <a:t>crittografia a chiavi asimmetriche</a:t>
            </a:r>
          </a:p>
          <a:p>
            <a:pPr lvl="1"/>
            <a:r>
              <a:rPr lang="it-IT" dirty="0"/>
              <a:t>Con un rimando al Codice Civile, il </a:t>
            </a:r>
            <a:r>
              <a:rPr lang="it-IT" dirty="0" err="1"/>
              <a:t>D.lgs</a:t>
            </a:r>
            <a:r>
              <a:rPr lang="it-IT" dirty="0"/>
              <a:t> 82/2005 afferma che la firma digitale (o altra firma elettronica qualificata) </a:t>
            </a:r>
            <a:r>
              <a:rPr lang="it-IT" b="1" dirty="0"/>
              <a:t>fa piena prova fino a querela di falso</a:t>
            </a:r>
            <a:r>
              <a:rPr lang="it-IT" dirty="0"/>
              <a:t>, equiparando così il documento informatico sottoscritto con firma digitale alla scrittura privata sottoscritta con firma autografa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436A5-C829-BB42-B930-297BA2E0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8899D-87C7-7045-AD94-A4FD2CCE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80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FE74-F076-C847-8491-C86858BA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005"/>
            <a:ext cx="10515601" cy="1204020"/>
          </a:xfrm>
        </p:spPr>
        <p:txBody>
          <a:bodyPr/>
          <a:lstStyle/>
          <a:p>
            <a:r>
              <a:rPr lang="it-IT" dirty="0"/>
              <a:t>Firma digitale: uno strumento con valore legale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53221-C068-1F42-BCFA-D7D95CDC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In Italia (e in Europa, grazie al Regolamento </a:t>
            </a:r>
            <a:r>
              <a:rPr lang="it-IT" b="1" dirty="0" err="1"/>
              <a:t>eIDAS</a:t>
            </a:r>
            <a:r>
              <a:rPr lang="it-IT" dirty="0"/>
              <a:t>) la firma digitale o </a:t>
            </a:r>
            <a:r>
              <a:rPr lang="it-IT" i="1" dirty="0"/>
              <a:t>firma elettronica qualificata</a:t>
            </a:r>
            <a:r>
              <a:rPr lang="it-IT" dirty="0"/>
              <a:t> è </a:t>
            </a:r>
            <a:r>
              <a:rPr lang="it-IT" b="1" dirty="0"/>
              <a:t>supportata da una normativa </a:t>
            </a:r>
            <a:r>
              <a:rPr lang="it-IT" dirty="0"/>
              <a:t>che le fornisce un </a:t>
            </a:r>
            <a:r>
              <a:rPr lang="it-IT" b="1" dirty="0"/>
              <a:t>valore legale</a:t>
            </a:r>
            <a:r>
              <a:rPr lang="it-IT" dirty="0"/>
              <a:t> </a:t>
            </a:r>
          </a:p>
          <a:p>
            <a:r>
              <a:rPr lang="it-IT" dirty="0"/>
              <a:t>Rispettare la normativa significa rispettare una serie di </a:t>
            </a:r>
            <a:r>
              <a:rPr lang="it-IT" b="1" dirty="0"/>
              <a:t>vincoli funzionali </a:t>
            </a:r>
            <a:r>
              <a:rPr lang="it-IT" dirty="0"/>
              <a:t>e di </a:t>
            </a:r>
            <a:r>
              <a:rPr lang="it-IT" b="1" dirty="0"/>
              <a:t>requisiti di sicurezza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I certificati digitali che attestano l’identità del possessore di una determinata coppia di chiavi crittografiche RSA devono essere rilasciati da </a:t>
            </a:r>
            <a:r>
              <a:rPr lang="it-IT" dirty="0" err="1"/>
              <a:t>Certification</a:t>
            </a:r>
            <a:r>
              <a:rPr lang="it-IT" dirty="0"/>
              <a:t> Authority accreditate</a:t>
            </a:r>
          </a:p>
          <a:p>
            <a:pPr lvl="1"/>
            <a:r>
              <a:rPr lang="it-IT" dirty="0"/>
              <a:t>Chiavi crittografiche e i certificati digitali devono essere rilasciati (e revocati) sulla base di un processo ben definito e che dia certezza dell’identità dell’assegnatario delle chiavi</a:t>
            </a:r>
          </a:p>
          <a:p>
            <a:pPr lvl="1"/>
            <a:r>
              <a:rPr lang="it-IT" dirty="0"/>
              <a:t>Chiavi crittografiche devono essere generate e conservate su un dispositivo che soddisfi elevati requisiti di sicurezza</a:t>
            </a:r>
          </a:p>
          <a:p>
            <a:pPr lvl="1"/>
            <a:r>
              <a:rPr lang="it-IT" dirty="0"/>
              <a:t>Autenticazione forte del firmatario qualora le chiavi siano residenti su un apparato HSM</a:t>
            </a:r>
          </a:p>
          <a:p>
            <a:pPr lvl="1"/>
            <a:r>
              <a:rPr lang="it-IT" dirty="0"/>
              <a:t>Necessità di rendere evidente al firmatario ciò che sta firmando digitalmente, anche quando questa operazione è integrata in un processo informatico automatizzato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3C01B-5029-554F-86E0-BD8E8B3B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BDEDF-3696-714F-B424-E61523BC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65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0175-6C2A-E74B-BB65-E0D95B10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 per un sistema realmente usabile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E9B0-5EDB-CB44-8D64-56A1839A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809"/>
            <a:ext cx="10893136" cy="4766540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Chiavi crittografiche su </a:t>
            </a:r>
            <a:r>
              <a:rPr lang="it-IT" b="1" dirty="0"/>
              <a:t>HSM</a:t>
            </a:r>
            <a:r>
              <a:rPr lang="it-IT" dirty="0"/>
              <a:t> (</a:t>
            </a:r>
            <a:r>
              <a:rPr lang="it-IT" i="1" dirty="0"/>
              <a:t>hardware security </a:t>
            </a:r>
            <a:r>
              <a:rPr lang="it-IT" i="1" dirty="0" err="1"/>
              <a:t>module</a:t>
            </a:r>
            <a:r>
              <a:rPr lang="it-IT" dirty="0"/>
              <a:t>)</a:t>
            </a:r>
          </a:p>
          <a:p>
            <a:pPr marL="457200" lvl="1" indent="0">
              <a:buNone/>
            </a:pPr>
            <a:r>
              <a:rPr lang="it-IT" i="1" dirty="0"/>
              <a:t>eliminiamo le difficoltà dell’utente con </a:t>
            </a:r>
            <a:r>
              <a:rPr lang="it-IT" i="1" dirty="0" err="1"/>
              <a:t>smart</a:t>
            </a:r>
            <a:r>
              <a:rPr lang="it-IT" i="1" dirty="0"/>
              <a:t>-card e lettori</a:t>
            </a:r>
          </a:p>
          <a:p>
            <a:r>
              <a:rPr lang="it-IT" dirty="0"/>
              <a:t>Autenticazione basata su </a:t>
            </a:r>
            <a:r>
              <a:rPr lang="it-IT" i="1" dirty="0"/>
              <a:t>single </a:t>
            </a:r>
            <a:r>
              <a:rPr lang="it-IT" i="1" dirty="0" err="1"/>
              <a:t>sign</a:t>
            </a:r>
            <a:r>
              <a:rPr lang="it-IT" i="1" dirty="0"/>
              <a:t>-on </a:t>
            </a:r>
            <a:r>
              <a:rPr lang="it-IT" dirty="0"/>
              <a:t>dell’utente con il dominio Microsoft Active Directory</a:t>
            </a:r>
          </a:p>
          <a:p>
            <a:pPr marL="457200" lvl="1" indent="0">
              <a:buNone/>
            </a:pPr>
            <a:r>
              <a:rPr lang="it-IT" i="1" dirty="0"/>
              <a:t>evitiamo di doversi </a:t>
            </a:r>
            <a:r>
              <a:rPr lang="it-IT" i="1" dirty="0" err="1"/>
              <a:t>riautenticare</a:t>
            </a:r>
            <a:r>
              <a:rPr lang="it-IT" i="1" dirty="0"/>
              <a:t> più volte</a:t>
            </a:r>
          </a:p>
          <a:p>
            <a:r>
              <a:rPr lang="it-IT" dirty="0"/>
              <a:t>Autenticazione forte basata sull’uso di un </a:t>
            </a:r>
            <a:r>
              <a:rPr lang="it-IT" b="1" dirty="0" err="1"/>
              <a:t>token</a:t>
            </a:r>
            <a:r>
              <a:rPr lang="it-IT" b="1" dirty="0"/>
              <a:t> OTP su </a:t>
            </a:r>
            <a:r>
              <a:rPr lang="it-IT" b="1" dirty="0" err="1"/>
              <a:t>smartphone</a:t>
            </a:r>
            <a:endParaRPr lang="it-IT" b="1" dirty="0"/>
          </a:p>
          <a:p>
            <a:pPr marL="457200" lvl="1" indent="0">
              <a:buNone/>
            </a:pPr>
            <a:r>
              <a:rPr lang="it-IT" i="1" dirty="0"/>
              <a:t>lo </a:t>
            </a:r>
            <a:r>
              <a:rPr lang="it-IT" i="1" dirty="0" err="1"/>
              <a:t>smartphone</a:t>
            </a:r>
            <a:r>
              <a:rPr lang="it-IT" i="1" dirty="0"/>
              <a:t> è facile da usare, non lo dimentico a casa e non lo presto a nessuno</a:t>
            </a:r>
            <a:endParaRPr lang="it-IT" b="1" i="1" dirty="0"/>
          </a:p>
          <a:p>
            <a:r>
              <a:rPr lang="it-IT" dirty="0" err="1"/>
              <a:t>Enrollment</a:t>
            </a:r>
            <a:r>
              <a:rPr lang="it-IT" dirty="0"/>
              <a:t> dei certificati/chiavi crittografiche e assegnazione dei </a:t>
            </a:r>
            <a:r>
              <a:rPr lang="it-IT" dirty="0" err="1"/>
              <a:t>token</a:t>
            </a:r>
            <a:r>
              <a:rPr lang="it-IT" dirty="0"/>
              <a:t> OTP gestiti nell’ambito di un processo di </a:t>
            </a:r>
            <a:r>
              <a:rPr lang="it-IT" b="1" dirty="0" err="1"/>
              <a:t>identity</a:t>
            </a:r>
            <a:r>
              <a:rPr lang="it-IT" b="1" dirty="0"/>
              <a:t> </a:t>
            </a:r>
            <a:r>
              <a:rPr lang="it-IT" b="1" dirty="0" err="1"/>
              <a:t>governance</a:t>
            </a:r>
            <a:endParaRPr lang="it-IT" b="1" dirty="0"/>
          </a:p>
          <a:p>
            <a:pPr marL="457200" lvl="1" indent="0">
              <a:buNone/>
            </a:pPr>
            <a:r>
              <a:rPr lang="it-IT" i="1" dirty="0"/>
              <a:t>usiamo processi organizzativi e strumenti già in uso</a:t>
            </a:r>
          </a:p>
          <a:p>
            <a:r>
              <a:rPr lang="it-IT" b="1" dirty="0"/>
              <a:t>Interfaccia applicativa verso le applicazioni </a:t>
            </a:r>
            <a:r>
              <a:rPr lang="it-IT" dirty="0"/>
              <a:t>web intranet per offrire un </a:t>
            </a:r>
            <a:r>
              <a:rPr lang="it-IT" b="1" dirty="0"/>
              <a:t>servizio di firma digitale</a:t>
            </a:r>
            <a:r>
              <a:rPr lang="it-IT" dirty="0"/>
              <a:t> pienamente integrato e funzionalmente coerente</a:t>
            </a:r>
          </a:p>
          <a:p>
            <a:pPr marL="457200" lvl="1" indent="0">
              <a:buNone/>
            </a:pPr>
            <a:r>
              <a:rPr lang="it-IT" i="1" dirty="0"/>
              <a:t>semplifichiamo l’integrazione con le applicazioni: non tutti i programmatori sanno usare librerie crittografiche</a:t>
            </a:r>
          </a:p>
          <a:p>
            <a:r>
              <a:rPr lang="it-IT" dirty="0"/>
              <a:t>Interfaccia end-</a:t>
            </a:r>
            <a:r>
              <a:rPr lang="it-IT" dirty="0" err="1"/>
              <a:t>user</a:t>
            </a:r>
            <a:r>
              <a:rPr lang="it-IT" dirty="0"/>
              <a:t> semplice e in grado di </a:t>
            </a:r>
            <a:r>
              <a:rPr lang="it-IT" b="1" dirty="0"/>
              <a:t>evidenziare il documento </a:t>
            </a:r>
            <a:r>
              <a:rPr lang="it-IT" dirty="0"/>
              <a:t>da firmare</a:t>
            </a:r>
          </a:p>
          <a:p>
            <a:pPr marL="457200" lvl="1" indent="0">
              <a:buNone/>
            </a:pPr>
            <a:r>
              <a:rPr lang="it-IT" i="1" dirty="0"/>
              <a:t>semplifichiamo l’interfaccia utente, rendiamo evidente ciò che l’utente sta effettuando (la firma)</a:t>
            </a:r>
          </a:p>
          <a:p>
            <a:r>
              <a:rPr lang="it-IT" dirty="0"/>
              <a:t>Verifica della </a:t>
            </a:r>
            <a:r>
              <a:rPr lang="it-IT" b="1" dirty="0"/>
              <a:t>validità dei certificati digitali</a:t>
            </a:r>
            <a:r>
              <a:rPr lang="it-IT" dirty="0"/>
              <a:t> integrata nel processo di firma</a:t>
            </a:r>
          </a:p>
          <a:p>
            <a:pPr marL="457200" lvl="1" indent="0">
              <a:buNone/>
            </a:pPr>
            <a:r>
              <a:rPr lang="it-IT" i="1" dirty="0"/>
              <a:t>un adempimento tecnico necessario, ma integrato nel processo e trasparente per l’utente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816CE-3BC5-E64E-9212-CE87D802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F87E6-BA2B-1544-95E2-26C2E59D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37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31D7AF-5FB4-8340-99D1-B7B7A15AD215}"/>
              </a:ext>
            </a:extLst>
          </p:cNvPr>
          <p:cNvSpPr/>
          <p:nvPr/>
        </p:nvSpPr>
        <p:spPr>
          <a:xfrm>
            <a:off x="2743200" y="1465118"/>
            <a:ext cx="5101936" cy="4968132"/>
          </a:xfrm>
          <a:prstGeom prst="roundRect">
            <a:avLst>
              <a:gd name="adj" fmla="val 1890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it-IT" sz="1400" i="1" dirty="0">
                <a:solidFill>
                  <a:schemeClr val="bg1">
                    <a:lumMod val="50000"/>
                  </a:schemeClr>
                </a:solidFill>
              </a:rPr>
              <a:t>Perimetro</a:t>
            </a:r>
          </a:p>
          <a:p>
            <a:r>
              <a:rPr lang="it-IT" sz="1400" i="1" dirty="0">
                <a:solidFill>
                  <a:schemeClr val="bg1">
                    <a:lumMod val="50000"/>
                  </a:schemeClr>
                </a:solidFill>
              </a:rPr>
              <a:t>Organizzazione</a:t>
            </a:r>
          </a:p>
          <a:p>
            <a:r>
              <a:rPr lang="it-IT" sz="1400" i="1" dirty="0">
                <a:solidFill>
                  <a:schemeClr val="bg1">
                    <a:lumMod val="50000"/>
                  </a:schemeClr>
                </a:solidFill>
              </a:rPr>
              <a:t>Aziendale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8DC6A-C4CA-A441-AEC9-C6F5808A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del sistema di firma digitale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44F196-5062-8C44-B9D5-47A31479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M. Liverani - Firma digitale: la complessità dietro ad uno strumento semplice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C03BC-47DC-6548-8AA2-D795BB69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4A2775-1A18-2146-8C33-B8575D3D01A1}"/>
              </a:ext>
            </a:extLst>
          </p:cNvPr>
          <p:cNvSpPr/>
          <p:nvPr/>
        </p:nvSpPr>
        <p:spPr>
          <a:xfrm>
            <a:off x="5476013" y="4307006"/>
            <a:ext cx="1007918" cy="415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dirty="0"/>
              <a:t>OTP Server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8EFB54B-4BB5-9F46-A419-FF953709245F}"/>
              </a:ext>
            </a:extLst>
          </p:cNvPr>
          <p:cNvSpPr/>
          <p:nvPr/>
        </p:nvSpPr>
        <p:spPr>
          <a:xfrm>
            <a:off x="8702388" y="5053444"/>
            <a:ext cx="1007918" cy="4156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dirty="0" err="1"/>
              <a:t>Certification</a:t>
            </a:r>
            <a:r>
              <a:rPr lang="it-IT" sz="1400" dirty="0"/>
              <a:t> Authority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3D429FF6-5067-4946-B952-B60D350CA7D3}"/>
              </a:ext>
            </a:extLst>
          </p:cNvPr>
          <p:cNvSpPr/>
          <p:nvPr/>
        </p:nvSpPr>
        <p:spPr>
          <a:xfrm>
            <a:off x="5613692" y="5796949"/>
            <a:ext cx="732559" cy="51608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OTP </a:t>
            </a:r>
            <a:r>
              <a:rPr lang="it-IT" sz="1400" dirty="0" err="1"/>
              <a:t>Secrets</a:t>
            </a:r>
            <a:endParaRPr lang="it-IT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63A27-A7F5-DE44-854B-A1EE0C67CEF2}"/>
              </a:ext>
            </a:extLst>
          </p:cNvPr>
          <p:cNvSpPr/>
          <p:nvPr/>
        </p:nvSpPr>
        <p:spPr>
          <a:xfrm>
            <a:off x="3023755" y="2758817"/>
            <a:ext cx="1007918" cy="415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dirty="0"/>
              <a:t>Business Web </a:t>
            </a:r>
            <a:r>
              <a:rPr lang="it-IT" sz="1400" dirty="0" err="1"/>
              <a:t>Applic</a:t>
            </a:r>
            <a:r>
              <a:rPr lang="it-IT" sz="1400" dirty="0"/>
              <a:t>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AC8C61-27C3-9D4D-814B-1A84867A0258}"/>
              </a:ext>
            </a:extLst>
          </p:cNvPr>
          <p:cNvSpPr/>
          <p:nvPr/>
        </p:nvSpPr>
        <p:spPr>
          <a:xfrm>
            <a:off x="5476013" y="2758816"/>
            <a:ext cx="1007918" cy="415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dirty="0"/>
              <a:t>FD Web </a:t>
            </a:r>
            <a:r>
              <a:rPr lang="it-IT" sz="1400" dirty="0" err="1"/>
              <a:t>Applic</a:t>
            </a:r>
            <a:r>
              <a:rPr lang="it-IT" sz="1400" dirty="0"/>
              <a:t>.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B191F440-6434-E84A-BC65-B27D9CE95600}"/>
              </a:ext>
            </a:extLst>
          </p:cNvPr>
          <p:cNvSpPr/>
          <p:nvPr/>
        </p:nvSpPr>
        <p:spPr>
          <a:xfrm>
            <a:off x="8728365" y="1632090"/>
            <a:ext cx="955963" cy="80010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App</a:t>
            </a:r>
            <a:r>
              <a:rPr lang="it-IT" sz="1400" dirty="0"/>
              <a:t> Store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2A525F48-7889-1E4C-979C-012C1360B719}"/>
              </a:ext>
            </a:extLst>
          </p:cNvPr>
          <p:cNvSpPr/>
          <p:nvPr/>
        </p:nvSpPr>
        <p:spPr>
          <a:xfrm>
            <a:off x="3190009" y="5796949"/>
            <a:ext cx="675409" cy="5160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HR DB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C3819A9-C522-C145-87EF-E8E8CCFEF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5010" y="1784628"/>
            <a:ext cx="798448" cy="502882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4B7FC454-A902-6C45-9495-7C3F6CFCB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1184" y="1769087"/>
            <a:ext cx="294552" cy="526107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FD70B3A-4F77-D844-8491-3F4508A27EDD}"/>
              </a:ext>
            </a:extLst>
          </p:cNvPr>
          <p:cNvGrpSpPr/>
          <p:nvPr/>
        </p:nvGrpSpPr>
        <p:grpSpPr>
          <a:xfrm>
            <a:off x="4260275" y="3688937"/>
            <a:ext cx="1007918" cy="415637"/>
            <a:chOff x="4260275" y="3562325"/>
            <a:chExt cx="1007918" cy="41563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26308DD-7FBA-AF4B-A7C6-F2DCE7C3186B}"/>
                </a:ext>
              </a:extLst>
            </p:cNvPr>
            <p:cNvSpPr/>
            <p:nvPr/>
          </p:nvSpPr>
          <p:spPr>
            <a:xfrm>
              <a:off x="4260275" y="3562325"/>
              <a:ext cx="1007918" cy="4156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it-IT" sz="1400" dirty="0"/>
                <a:t>Access Manager</a:t>
              </a:r>
            </a:p>
          </p:txBody>
        </p:sp>
        <p:pic>
          <p:nvPicPr>
            <p:cNvPr id="89" name="Elemento grafico 13">
              <a:extLst>
                <a:ext uri="{FF2B5EF4-FFF2-40B4-BE49-F238E27FC236}">
                  <a16:creationId xmlns:a16="http://schemas.microsoft.com/office/drawing/2014/main" id="{A22FB910-1F88-AD49-9DF1-4F10105AD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81593" y="3593736"/>
              <a:ext cx="273620" cy="352815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47EE321-234C-D848-B35A-1C1634AFD45C}"/>
              </a:ext>
            </a:extLst>
          </p:cNvPr>
          <p:cNvGrpSpPr/>
          <p:nvPr/>
        </p:nvGrpSpPr>
        <p:grpSpPr>
          <a:xfrm>
            <a:off x="4260275" y="5051687"/>
            <a:ext cx="1007918" cy="415637"/>
            <a:chOff x="4260275" y="5051687"/>
            <a:chExt cx="1007918" cy="41563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726F929-1637-3E4B-BEFE-AB893F0BE26F}"/>
                </a:ext>
              </a:extLst>
            </p:cNvPr>
            <p:cNvSpPr/>
            <p:nvPr/>
          </p:nvSpPr>
          <p:spPr>
            <a:xfrm>
              <a:off x="4260275" y="5051687"/>
              <a:ext cx="1007918" cy="4156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it-IT" sz="1400" dirty="0"/>
                <a:t>Identity Manager</a:t>
              </a:r>
            </a:p>
          </p:txBody>
        </p:sp>
        <p:pic>
          <p:nvPicPr>
            <p:cNvPr id="90" name="Elemento grafico 13">
              <a:extLst>
                <a:ext uri="{FF2B5EF4-FFF2-40B4-BE49-F238E27FC236}">
                  <a16:creationId xmlns:a16="http://schemas.microsoft.com/office/drawing/2014/main" id="{531B4BBA-1BC9-0346-9429-95BCBF4B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85361" y="5087385"/>
              <a:ext cx="273620" cy="35281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D084198-9C63-3B4C-846C-29C77383DFE3}"/>
              </a:ext>
            </a:extLst>
          </p:cNvPr>
          <p:cNvGrpSpPr/>
          <p:nvPr/>
        </p:nvGrpSpPr>
        <p:grpSpPr>
          <a:xfrm>
            <a:off x="3044537" y="4307006"/>
            <a:ext cx="1007918" cy="415637"/>
            <a:chOff x="3044537" y="4307006"/>
            <a:chExt cx="1007918" cy="41563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D856391-01C0-6543-8C74-16944AE1D755}"/>
                </a:ext>
              </a:extLst>
            </p:cNvPr>
            <p:cNvSpPr/>
            <p:nvPr/>
          </p:nvSpPr>
          <p:spPr>
            <a:xfrm>
              <a:off x="3044537" y="4307006"/>
              <a:ext cx="1007918" cy="4156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it-IT" sz="1300" dirty="0"/>
                <a:t>MS Active Directory</a:t>
              </a:r>
            </a:p>
          </p:txBody>
        </p:sp>
        <p:pic>
          <p:nvPicPr>
            <p:cNvPr id="91" name="Elemento grafico 13">
              <a:extLst>
                <a:ext uri="{FF2B5EF4-FFF2-40B4-BE49-F238E27FC236}">
                  <a16:creationId xmlns:a16="http://schemas.microsoft.com/office/drawing/2014/main" id="{97854FE9-D598-8F41-8348-07D68F96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78835" y="4347552"/>
              <a:ext cx="273620" cy="352815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6463323-A595-904F-B3C8-0A3244CB607C}"/>
              </a:ext>
            </a:extLst>
          </p:cNvPr>
          <p:cNvGrpSpPr/>
          <p:nvPr/>
        </p:nvGrpSpPr>
        <p:grpSpPr>
          <a:xfrm>
            <a:off x="6691751" y="3333778"/>
            <a:ext cx="1007918" cy="415637"/>
            <a:chOff x="6691751" y="3558861"/>
            <a:chExt cx="1007918" cy="41563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F4E96A-C8C3-A444-903C-8FACE02E7937}"/>
                </a:ext>
              </a:extLst>
            </p:cNvPr>
            <p:cNvSpPr/>
            <p:nvPr/>
          </p:nvSpPr>
          <p:spPr>
            <a:xfrm>
              <a:off x="6691751" y="3558861"/>
              <a:ext cx="1007918" cy="4156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it-IT" sz="1400" dirty="0"/>
                <a:t>HSM</a:t>
              </a:r>
            </a:p>
          </p:txBody>
        </p:sp>
        <p:pic>
          <p:nvPicPr>
            <p:cNvPr id="92" name="Elemento grafico 13">
              <a:extLst>
                <a:ext uri="{FF2B5EF4-FFF2-40B4-BE49-F238E27FC236}">
                  <a16:creationId xmlns:a16="http://schemas.microsoft.com/office/drawing/2014/main" id="{4B6239DD-1EA0-9D48-8709-40FDB4A9E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2190" y="3590271"/>
              <a:ext cx="273620" cy="3528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1CF90E-8DD7-654B-AA73-E79ABAEAEBB8}"/>
              </a:ext>
            </a:extLst>
          </p:cNvPr>
          <p:cNvGrpSpPr/>
          <p:nvPr/>
        </p:nvGrpSpPr>
        <p:grpSpPr>
          <a:xfrm>
            <a:off x="8967275" y="3377983"/>
            <a:ext cx="1355157" cy="583715"/>
            <a:chOff x="8967275" y="3377983"/>
            <a:chExt cx="1355157" cy="583715"/>
          </a:xfrm>
        </p:grpSpPr>
        <p:pic>
          <p:nvPicPr>
            <p:cNvPr id="18" name="Elemento grafico 42">
              <a:extLst>
                <a:ext uri="{FF2B5EF4-FFF2-40B4-BE49-F238E27FC236}">
                  <a16:creationId xmlns:a16="http://schemas.microsoft.com/office/drawing/2014/main" id="{4FB861CA-46A9-5247-B7F4-53CA5087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67275" y="3377983"/>
              <a:ext cx="478143" cy="552304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1E89311-1D16-8741-8872-6366772F9D1F}"/>
                </a:ext>
              </a:extLst>
            </p:cNvPr>
            <p:cNvSpPr txBox="1"/>
            <p:nvPr/>
          </p:nvSpPr>
          <p:spPr>
            <a:xfrm>
              <a:off x="9422827" y="3407700"/>
              <a:ext cx="89960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IR</a:t>
              </a:r>
            </a:p>
            <a:p>
              <a:pPr algn="ctr"/>
              <a:r>
                <a:rPr lang="it-IT" sz="1000" dirty="0"/>
                <a:t>(incaricato di</a:t>
              </a:r>
            </a:p>
            <a:p>
              <a:pPr algn="ctr"/>
              <a:r>
                <a:rPr lang="it-IT" sz="1000" dirty="0"/>
                <a:t>registrazione)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5B6B099-660E-5E44-98E0-B46D4A2B7D4F}"/>
              </a:ext>
            </a:extLst>
          </p:cNvPr>
          <p:cNvGrpSpPr/>
          <p:nvPr/>
        </p:nvGrpSpPr>
        <p:grpSpPr>
          <a:xfrm>
            <a:off x="5226868" y="1413819"/>
            <a:ext cx="831796" cy="712577"/>
            <a:chOff x="5226868" y="1413819"/>
            <a:chExt cx="831796" cy="712577"/>
          </a:xfrm>
        </p:grpSpPr>
        <p:pic>
          <p:nvPicPr>
            <p:cNvPr id="19" name="Elemento grafico 46">
              <a:extLst>
                <a:ext uri="{FF2B5EF4-FFF2-40B4-BE49-F238E27FC236}">
                  <a16:creationId xmlns:a16="http://schemas.microsoft.com/office/drawing/2014/main" id="{CA060946-6214-1B46-98C8-C4BF921A6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26868" y="1546769"/>
              <a:ext cx="497659" cy="5796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D560EE0-DB05-234C-BC12-6D0DA9C67ED8}"/>
                </a:ext>
              </a:extLst>
            </p:cNvPr>
            <p:cNvSpPr txBox="1"/>
            <p:nvPr/>
          </p:nvSpPr>
          <p:spPr>
            <a:xfrm>
              <a:off x="5503704" y="1413819"/>
              <a:ext cx="5549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Utente</a:t>
              </a:r>
              <a:endParaRPr lang="it-IT" sz="1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6E93A-222D-1E46-8764-88A17A256E6A}"/>
              </a:ext>
            </a:extLst>
          </p:cNvPr>
          <p:cNvGrpSpPr/>
          <p:nvPr/>
        </p:nvGrpSpPr>
        <p:grpSpPr>
          <a:xfrm>
            <a:off x="4326490" y="5772635"/>
            <a:ext cx="889987" cy="878742"/>
            <a:chOff x="4326490" y="5772635"/>
            <a:chExt cx="889987" cy="878742"/>
          </a:xfrm>
        </p:grpSpPr>
        <p:pic>
          <p:nvPicPr>
            <p:cNvPr id="20" name="Elemento grafico 50">
              <a:extLst>
                <a:ext uri="{FF2B5EF4-FFF2-40B4-BE49-F238E27FC236}">
                  <a16:creationId xmlns:a16="http://schemas.microsoft.com/office/drawing/2014/main" id="{C6C769A5-2B56-DE43-879D-3376EDD6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17368" y="5772635"/>
              <a:ext cx="478143" cy="552304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48AEC8B-A740-6741-A7FC-310CCDB9BD9C}"/>
                </a:ext>
              </a:extLst>
            </p:cNvPr>
            <p:cNvSpPr txBox="1"/>
            <p:nvPr/>
          </p:nvSpPr>
          <p:spPr>
            <a:xfrm>
              <a:off x="4326490" y="6251267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Responsabile</a:t>
              </a:r>
            </a:p>
            <a:p>
              <a:pPr algn="ctr"/>
              <a:r>
                <a:rPr lang="it-IT" sz="1000" b="1" dirty="0"/>
                <a:t>Sicurezza</a:t>
              </a:r>
              <a:endParaRPr lang="it-IT" sz="10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7221FFB-D58A-5E45-87B1-AE1EB39982A4}"/>
              </a:ext>
            </a:extLst>
          </p:cNvPr>
          <p:cNvGrpSpPr/>
          <p:nvPr/>
        </p:nvGrpSpPr>
        <p:grpSpPr>
          <a:xfrm>
            <a:off x="93518" y="1632090"/>
            <a:ext cx="6096267" cy="800100"/>
            <a:chOff x="93518" y="1632090"/>
            <a:chExt cx="6096267" cy="8001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CE99FD-5E8A-5C45-9F2E-DFB95FB869F6}"/>
                </a:ext>
              </a:extLst>
            </p:cNvPr>
            <p:cNvSpPr/>
            <p:nvPr/>
          </p:nvSpPr>
          <p:spPr>
            <a:xfrm>
              <a:off x="93518" y="1800721"/>
              <a:ext cx="1766453" cy="466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it-IT" sz="1400" i="1" dirty="0">
                  <a:solidFill>
                    <a:srgbClr val="C00000"/>
                  </a:solidFill>
                </a:rPr>
                <a:t>PC e </a:t>
              </a:r>
              <a:r>
                <a:rPr lang="it-IT" sz="1400" i="1" dirty="0" err="1">
                  <a:solidFill>
                    <a:srgbClr val="C00000"/>
                  </a:solidFill>
                </a:rPr>
                <a:t>smartphone</a:t>
              </a:r>
              <a:r>
                <a:rPr lang="it-IT" sz="1400" i="1" dirty="0">
                  <a:solidFill>
                    <a:srgbClr val="C00000"/>
                  </a:solidFill>
                </a:rPr>
                <a:t> dell’utente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A625E4B-F6B7-FF4A-BD9B-F2E22BD79275}"/>
                </a:ext>
              </a:extLst>
            </p:cNvPr>
            <p:cNvSpPr/>
            <p:nvPr/>
          </p:nvSpPr>
          <p:spPr>
            <a:xfrm>
              <a:off x="4260275" y="1632090"/>
              <a:ext cx="1929510" cy="80010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5D170A1B-57A1-9D4D-AFE2-68A497ECEF42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V="1">
              <a:off x="1859971" y="2032140"/>
              <a:ext cx="2400304" cy="175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9408CA-AF2A-5A40-90CE-4F66161F36A0}"/>
              </a:ext>
            </a:extLst>
          </p:cNvPr>
          <p:cNvGrpSpPr/>
          <p:nvPr/>
        </p:nvGrpSpPr>
        <p:grpSpPr>
          <a:xfrm>
            <a:off x="93517" y="2350511"/>
            <a:ext cx="7709415" cy="1503450"/>
            <a:chOff x="93517" y="2350511"/>
            <a:chExt cx="7709415" cy="1503450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505BE06C-2C10-9D47-B43F-BFB7E3E09FB8}"/>
                </a:ext>
              </a:extLst>
            </p:cNvPr>
            <p:cNvSpPr/>
            <p:nvPr/>
          </p:nvSpPr>
          <p:spPr>
            <a:xfrm>
              <a:off x="5339292" y="2669851"/>
              <a:ext cx="2463640" cy="1184110"/>
            </a:xfrm>
            <a:prstGeom prst="roundRect">
              <a:avLst>
                <a:gd name="adj" fmla="val 6809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CD1B54A-A533-CF4A-945B-56EA9E47B196}"/>
                </a:ext>
              </a:extLst>
            </p:cNvPr>
            <p:cNvSpPr/>
            <p:nvPr/>
          </p:nvSpPr>
          <p:spPr>
            <a:xfrm>
              <a:off x="93517" y="2350511"/>
              <a:ext cx="1766453" cy="466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it-IT" sz="1400" i="1" dirty="0">
                  <a:solidFill>
                    <a:srgbClr val="C00000"/>
                  </a:solidFill>
                </a:rPr>
                <a:t>Sistema di firma digitale</a:t>
              </a:r>
            </a:p>
          </p:txBody>
        </p: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6C9A9F72-955D-0E46-A66D-FEDDF6C841CC}"/>
                </a:ext>
              </a:extLst>
            </p:cNvPr>
            <p:cNvCxnSpPr>
              <a:cxnSpLocks/>
              <a:stCxn id="67" idx="3"/>
              <a:endCxn id="66" idx="1"/>
            </p:cNvCxnSpPr>
            <p:nvPr/>
          </p:nvCxnSpPr>
          <p:spPr>
            <a:xfrm>
              <a:off x="1859970" y="2583689"/>
              <a:ext cx="3479322" cy="678217"/>
            </a:xfrm>
            <a:prstGeom prst="bentConnector3">
              <a:avLst>
                <a:gd name="adj1" fmla="val 71833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8ABA08-AF34-7E4C-BF6E-A7622D682DC0}"/>
              </a:ext>
            </a:extLst>
          </p:cNvPr>
          <p:cNvGrpSpPr/>
          <p:nvPr/>
        </p:nvGrpSpPr>
        <p:grpSpPr>
          <a:xfrm>
            <a:off x="93516" y="2685030"/>
            <a:ext cx="4077564" cy="704764"/>
            <a:chOff x="93516" y="2685030"/>
            <a:chExt cx="4077564" cy="704764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2CE8D4-FA88-D747-9894-EA78E2156BDB}"/>
                </a:ext>
              </a:extLst>
            </p:cNvPr>
            <p:cNvSpPr/>
            <p:nvPr/>
          </p:nvSpPr>
          <p:spPr>
            <a:xfrm>
              <a:off x="2889720" y="2685030"/>
              <a:ext cx="1281360" cy="575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2A006BF-9F0B-984F-A514-124340BEC35D}"/>
                </a:ext>
              </a:extLst>
            </p:cNvPr>
            <p:cNvSpPr/>
            <p:nvPr/>
          </p:nvSpPr>
          <p:spPr>
            <a:xfrm>
              <a:off x="93516" y="2923438"/>
              <a:ext cx="1766453" cy="466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it-IT" sz="1400" i="1" dirty="0">
                  <a:solidFill>
                    <a:srgbClr val="C00000"/>
                  </a:solidFill>
                </a:rPr>
                <a:t>Applicazione che produce documenti da firmare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CF101330-F749-BC4C-B23F-E120CE2E68A9}"/>
                </a:ext>
              </a:extLst>
            </p:cNvPr>
            <p:cNvCxnSpPr>
              <a:cxnSpLocks/>
              <a:stCxn id="74" idx="3"/>
              <a:endCxn id="73" idx="1"/>
            </p:cNvCxnSpPr>
            <p:nvPr/>
          </p:nvCxnSpPr>
          <p:spPr>
            <a:xfrm flipV="1">
              <a:off x="1859969" y="2972933"/>
              <a:ext cx="1029751" cy="18368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62482E3-5DD8-6744-A8D6-4CBC4FD9186D}"/>
              </a:ext>
            </a:extLst>
          </p:cNvPr>
          <p:cNvGrpSpPr/>
          <p:nvPr/>
        </p:nvGrpSpPr>
        <p:grpSpPr>
          <a:xfrm>
            <a:off x="93515" y="3595782"/>
            <a:ext cx="6435445" cy="1231060"/>
            <a:chOff x="93515" y="3595782"/>
            <a:chExt cx="6435445" cy="1231060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7A99B5CF-185F-A543-9B86-8B92DC7F53BB}"/>
                </a:ext>
              </a:extLst>
            </p:cNvPr>
            <p:cNvSpPr/>
            <p:nvPr/>
          </p:nvSpPr>
          <p:spPr>
            <a:xfrm>
              <a:off x="2976003" y="3595782"/>
              <a:ext cx="3552957" cy="1231060"/>
            </a:xfrm>
            <a:prstGeom prst="roundRect">
              <a:avLst>
                <a:gd name="adj" fmla="val 6809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52A0308-F465-A64B-8BB7-E5A34A778C86}"/>
                </a:ext>
              </a:extLst>
            </p:cNvPr>
            <p:cNvSpPr/>
            <p:nvPr/>
          </p:nvSpPr>
          <p:spPr>
            <a:xfrm>
              <a:off x="93515" y="3981163"/>
              <a:ext cx="1766453" cy="466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it-IT" sz="1400" i="1" dirty="0">
                  <a:solidFill>
                    <a:srgbClr val="C00000"/>
                  </a:solidFill>
                </a:rPr>
                <a:t>Sistema di autenticazione e di strong </a:t>
              </a:r>
              <a:r>
                <a:rPr lang="it-IT" sz="1400" i="1" dirty="0" err="1">
                  <a:solidFill>
                    <a:srgbClr val="C00000"/>
                  </a:solidFill>
                </a:rPr>
                <a:t>authentication</a:t>
              </a:r>
              <a:endParaRPr lang="it-IT" sz="14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9A89BDF2-7D47-8E4F-9310-82F6FE04F1F0}"/>
                </a:ext>
              </a:extLst>
            </p:cNvPr>
            <p:cNvCxnSpPr>
              <a:cxnSpLocks/>
              <a:stCxn id="80" idx="3"/>
              <a:endCxn id="79" idx="1"/>
            </p:cNvCxnSpPr>
            <p:nvPr/>
          </p:nvCxnSpPr>
          <p:spPr>
            <a:xfrm flipV="1">
              <a:off x="1859968" y="4211312"/>
              <a:ext cx="1116035" cy="302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308867A-CF71-F14D-8F3A-CB4CCD557B3E}"/>
              </a:ext>
            </a:extLst>
          </p:cNvPr>
          <p:cNvGrpSpPr/>
          <p:nvPr/>
        </p:nvGrpSpPr>
        <p:grpSpPr>
          <a:xfrm>
            <a:off x="93514" y="4977699"/>
            <a:ext cx="5299647" cy="575806"/>
            <a:chOff x="93514" y="4977699"/>
            <a:chExt cx="5299647" cy="575806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44844F8D-9CAA-D044-AB69-8572514D2BB2}"/>
                </a:ext>
              </a:extLst>
            </p:cNvPr>
            <p:cNvSpPr/>
            <p:nvPr/>
          </p:nvSpPr>
          <p:spPr>
            <a:xfrm>
              <a:off x="4111801" y="4977699"/>
              <a:ext cx="1281360" cy="575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D6D058B-04E2-A644-A257-E7A56E2E029D}"/>
                </a:ext>
              </a:extLst>
            </p:cNvPr>
            <p:cNvSpPr/>
            <p:nvPr/>
          </p:nvSpPr>
          <p:spPr>
            <a:xfrm>
              <a:off x="93514" y="5026327"/>
              <a:ext cx="1766453" cy="466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it-IT" sz="1400" i="1" dirty="0">
                  <a:solidFill>
                    <a:srgbClr val="C00000"/>
                  </a:solidFill>
                </a:rPr>
                <a:t>Sistema di </a:t>
              </a:r>
              <a:r>
                <a:rPr lang="it-IT" sz="1400" i="1" dirty="0" err="1">
                  <a:solidFill>
                    <a:srgbClr val="C00000"/>
                  </a:solidFill>
                </a:rPr>
                <a:t>identity</a:t>
              </a:r>
              <a:r>
                <a:rPr lang="it-IT" sz="1400" i="1" dirty="0">
                  <a:solidFill>
                    <a:srgbClr val="C00000"/>
                  </a:solidFill>
                </a:rPr>
                <a:t> </a:t>
              </a:r>
              <a:r>
                <a:rPr lang="it-IT" sz="1400" i="1" dirty="0" err="1">
                  <a:solidFill>
                    <a:srgbClr val="C00000"/>
                  </a:solidFill>
                </a:rPr>
                <a:t>governance</a:t>
              </a:r>
              <a:r>
                <a:rPr lang="it-IT" sz="1400" i="1" dirty="0">
                  <a:solidFill>
                    <a:srgbClr val="C00000"/>
                  </a:solidFill>
                </a:rPr>
                <a:t> e </a:t>
              </a:r>
              <a:r>
                <a:rPr lang="it-IT" sz="1400" i="1" dirty="0" err="1">
                  <a:solidFill>
                    <a:srgbClr val="C00000"/>
                  </a:solidFill>
                </a:rPr>
                <a:t>provisioning</a:t>
              </a:r>
              <a:endParaRPr lang="it-IT" sz="14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F629A121-949E-8940-9A55-B120192D1479}"/>
                </a:ext>
              </a:extLst>
            </p:cNvPr>
            <p:cNvCxnSpPr>
              <a:cxnSpLocks/>
              <a:stCxn id="86" idx="3"/>
              <a:endCxn id="85" idx="1"/>
            </p:cNvCxnSpPr>
            <p:nvPr/>
          </p:nvCxnSpPr>
          <p:spPr>
            <a:xfrm>
              <a:off x="1859967" y="5259505"/>
              <a:ext cx="2251834" cy="609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CBC0300-1627-4542-B3B8-71ABBD95DEBE}"/>
              </a:ext>
            </a:extLst>
          </p:cNvPr>
          <p:cNvGrpSpPr/>
          <p:nvPr/>
        </p:nvGrpSpPr>
        <p:grpSpPr>
          <a:xfrm>
            <a:off x="8565666" y="4977699"/>
            <a:ext cx="3625512" cy="575806"/>
            <a:chOff x="8565666" y="4977699"/>
            <a:chExt cx="3625512" cy="575806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E61AF2E3-9A4E-5848-8163-168C7430D5F5}"/>
                </a:ext>
              </a:extLst>
            </p:cNvPr>
            <p:cNvSpPr/>
            <p:nvPr/>
          </p:nvSpPr>
          <p:spPr>
            <a:xfrm>
              <a:off x="8565666" y="4977699"/>
              <a:ext cx="1281360" cy="575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71BF38B-63E4-3D45-B8F8-4CA45631EB57}"/>
                </a:ext>
              </a:extLst>
            </p:cNvPr>
            <p:cNvSpPr/>
            <p:nvPr/>
          </p:nvSpPr>
          <p:spPr>
            <a:xfrm>
              <a:off x="10424725" y="5033971"/>
              <a:ext cx="1766453" cy="466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400" i="1" dirty="0">
                  <a:solidFill>
                    <a:srgbClr val="C00000"/>
                  </a:solidFill>
                </a:rPr>
                <a:t>Autorità accreditata che emette chiavi crittografiche e le assegna agli utenti</a:t>
              </a:r>
            </a:p>
          </p:txBody>
        </p: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56D69F20-5BD9-B742-ABF0-BC03653591F1}"/>
                </a:ext>
              </a:extLst>
            </p:cNvPr>
            <p:cNvCxnSpPr>
              <a:cxnSpLocks/>
              <a:stCxn id="94" idx="1"/>
              <a:endCxn id="93" idx="3"/>
            </p:cNvCxnSpPr>
            <p:nvPr/>
          </p:nvCxnSpPr>
          <p:spPr>
            <a:xfrm rot="10800000">
              <a:off x="9847027" y="5265603"/>
              <a:ext cx="577699" cy="154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A55F2F9-F711-0147-B9B3-44EDB683F330}"/>
              </a:ext>
            </a:extLst>
          </p:cNvPr>
          <p:cNvGrpSpPr/>
          <p:nvPr/>
        </p:nvGrpSpPr>
        <p:grpSpPr>
          <a:xfrm>
            <a:off x="8565666" y="1559140"/>
            <a:ext cx="3523219" cy="991790"/>
            <a:chOff x="8565666" y="1559140"/>
            <a:chExt cx="3523219" cy="991790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4B4E302B-DBB5-4C46-B069-FC6CF69E0CFE}"/>
                </a:ext>
              </a:extLst>
            </p:cNvPr>
            <p:cNvSpPr/>
            <p:nvPr/>
          </p:nvSpPr>
          <p:spPr>
            <a:xfrm>
              <a:off x="8565666" y="1559140"/>
              <a:ext cx="1281360" cy="99179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A2CA422-E348-8A4F-B074-EB566D171EF5}"/>
                </a:ext>
              </a:extLst>
            </p:cNvPr>
            <p:cNvSpPr/>
            <p:nvPr/>
          </p:nvSpPr>
          <p:spPr>
            <a:xfrm>
              <a:off x="10322432" y="1820066"/>
              <a:ext cx="1766453" cy="466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400" i="1" dirty="0" err="1">
                  <a:solidFill>
                    <a:srgbClr val="C00000"/>
                  </a:solidFill>
                </a:rPr>
                <a:t>Repository</a:t>
              </a:r>
              <a:r>
                <a:rPr lang="it-IT" sz="1400" i="1" dirty="0">
                  <a:solidFill>
                    <a:srgbClr val="C00000"/>
                  </a:solidFill>
                </a:rPr>
                <a:t> delle </a:t>
              </a:r>
              <a:r>
                <a:rPr lang="it-IT" sz="1400" i="1" dirty="0" err="1">
                  <a:solidFill>
                    <a:srgbClr val="C00000"/>
                  </a:solidFill>
                </a:rPr>
                <a:t>App</a:t>
              </a:r>
              <a:r>
                <a:rPr lang="it-IT" sz="1400" i="1" dirty="0">
                  <a:solidFill>
                    <a:srgbClr val="C00000"/>
                  </a:solidFill>
                </a:rPr>
                <a:t> (</a:t>
              </a:r>
              <a:r>
                <a:rPr lang="it-IT" sz="1400" i="1" dirty="0" err="1">
                  <a:solidFill>
                    <a:srgbClr val="C00000"/>
                  </a:solidFill>
                </a:rPr>
                <a:t>token</a:t>
              </a:r>
              <a:r>
                <a:rPr lang="it-IT" sz="1400" i="1" dirty="0">
                  <a:solidFill>
                    <a:srgbClr val="C00000"/>
                  </a:solidFill>
                </a:rPr>
                <a:t> OTP)</a:t>
              </a:r>
            </a:p>
          </p:txBody>
        </p: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6BFD5D63-5D8B-B542-B2DB-9577F206F11F}"/>
                </a:ext>
              </a:extLst>
            </p:cNvPr>
            <p:cNvCxnSpPr>
              <a:cxnSpLocks/>
              <a:stCxn id="100" idx="1"/>
              <a:endCxn id="96" idx="3"/>
            </p:cNvCxnSpPr>
            <p:nvPr/>
          </p:nvCxnSpPr>
          <p:spPr>
            <a:xfrm rot="10800000" flipV="1">
              <a:off x="9847026" y="2053243"/>
              <a:ext cx="475406" cy="179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291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31D7AF-5FB4-8340-99D1-B7B7A15AD215}"/>
              </a:ext>
            </a:extLst>
          </p:cNvPr>
          <p:cNvSpPr/>
          <p:nvPr/>
        </p:nvSpPr>
        <p:spPr>
          <a:xfrm>
            <a:off x="2743200" y="1465118"/>
            <a:ext cx="5101936" cy="4968132"/>
          </a:xfrm>
          <a:prstGeom prst="roundRect">
            <a:avLst>
              <a:gd name="adj" fmla="val 1890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it-IT" sz="1400" i="1" dirty="0">
                <a:solidFill>
                  <a:schemeClr val="bg1">
                    <a:lumMod val="50000"/>
                  </a:schemeClr>
                </a:solidFill>
              </a:rPr>
              <a:t>Perimetro</a:t>
            </a:r>
          </a:p>
          <a:p>
            <a:r>
              <a:rPr lang="it-IT" sz="1400" i="1" dirty="0">
                <a:solidFill>
                  <a:schemeClr val="bg1">
                    <a:lumMod val="50000"/>
                  </a:schemeClr>
                </a:solidFill>
              </a:rPr>
              <a:t>Organizzazione</a:t>
            </a:r>
          </a:p>
          <a:p>
            <a:r>
              <a:rPr lang="it-IT" sz="1400" i="1" dirty="0">
                <a:solidFill>
                  <a:schemeClr val="bg1">
                    <a:lumMod val="50000"/>
                  </a:schemeClr>
                </a:solidFill>
              </a:rPr>
              <a:t>Aziendale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8DC6A-C4CA-A441-AEC9-C6F5808A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 del sistema di firma digitale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44F196-5062-8C44-B9D5-47A31479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M. Liverani - Firma digitale: la complessità dietro ad uno strumento semplice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C03BC-47DC-6548-8AA2-D795BB69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4A2775-1A18-2146-8C33-B8575D3D01A1}"/>
              </a:ext>
            </a:extLst>
          </p:cNvPr>
          <p:cNvSpPr/>
          <p:nvPr/>
        </p:nvSpPr>
        <p:spPr>
          <a:xfrm>
            <a:off x="5476013" y="4307006"/>
            <a:ext cx="1007918" cy="415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dirty="0"/>
              <a:t>OTP Server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8EFB54B-4BB5-9F46-A419-FF953709245F}"/>
              </a:ext>
            </a:extLst>
          </p:cNvPr>
          <p:cNvSpPr/>
          <p:nvPr/>
        </p:nvSpPr>
        <p:spPr>
          <a:xfrm>
            <a:off x="8702388" y="5053444"/>
            <a:ext cx="1007918" cy="4156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dirty="0" err="1"/>
              <a:t>Certification</a:t>
            </a:r>
            <a:r>
              <a:rPr lang="it-IT" sz="1400" dirty="0"/>
              <a:t> Authority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3D429FF6-5067-4946-B952-B60D350CA7D3}"/>
              </a:ext>
            </a:extLst>
          </p:cNvPr>
          <p:cNvSpPr/>
          <p:nvPr/>
        </p:nvSpPr>
        <p:spPr>
          <a:xfrm>
            <a:off x="5613692" y="5796949"/>
            <a:ext cx="732559" cy="51608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OTP </a:t>
            </a:r>
            <a:r>
              <a:rPr lang="it-IT" sz="1400" dirty="0" err="1"/>
              <a:t>Secrets</a:t>
            </a:r>
            <a:endParaRPr lang="it-IT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63A27-A7F5-DE44-854B-A1EE0C67CEF2}"/>
              </a:ext>
            </a:extLst>
          </p:cNvPr>
          <p:cNvSpPr/>
          <p:nvPr/>
        </p:nvSpPr>
        <p:spPr>
          <a:xfrm>
            <a:off x="3023755" y="2758817"/>
            <a:ext cx="1007918" cy="415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dirty="0"/>
              <a:t>Business Web </a:t>
            </a:r>
            <a:r>
              <a:rPr lang="it-IT" sz="1400" dirty="0" err="1"/>
              <a:t>Applic</a:t>
            </a:r>
            <a:r>
              <a:rPr lang="it-IT" sz="1400" dirty="0"/>
              <a:t>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AC8C61-27C3-9D4D-814B-1A84867A0258}"/>
              </a:ext>
            </a:extLst>
          </p:cNvPr>
          <p:cNvSpPr/>
          <p:nvPr/>
        </p:nvSpPr>
        <p:spPr>
          <a:xfrm>
            <a:off x="5476013" y="2758816"/>
            <a:ext cx="1007918" cy="415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dirty="0"/>
              <a:t>FD Web </a:t>
            </a:r>
            <a:r>
              <a:rPr lang="it-IT" sz="1400" dirty="0" err="1"/>
              <a:t>Applic</a:t>
            </a:r>
            <a:r>
              <a:rPr lang="it-IT" sz="1400" dirty="0"/>
              <a:t>.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B191F440-6434-E84A-BC65-B27D9CE95600}"/>
              </a:ext>
            </a:extLst>
          </p:cNvPr>
          <p:cNvSpPr/>
          <p:nvPr/>
        </p:nvSpPr>
        <p:spPr>
          <a:xfrm>
            <a:off x="8728365" y="1632090"/>
            <a:ext cx="955963" cy="80010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App</a:t>
            </a:r>
            <a:r>
              <a:rPr lang="it-IT" sz="1400" dirty="0"/>
              <a:t> Store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2A525F48-7889-1E4C-979C-012C1360B719}"/>
              </a:ext>
            </a:extLst>
          </p:cNvPr>
          <p:cNvSpPr/>
          <p:nvPr/>
        </p:nvSpPr>
        <p:spPr>
          <a:xfrm>
            <a:off x="3190009" y="5796949"/>
            <a:ext cx="675409" cy="5160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HR DB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C3819A9-C522-C145-87EF-E8E8CCFEF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5010" y="1784628"/>
            <a:ext cx="798448" cy="502882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4B7FC454-A902-6C45-9495-7C3F6CFCB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1184" y="1769087"/>
            <a:ext cx="294552" cy="526107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FD70B3A-4F77-D844-8491-3F4508A27EDD}"/>
              </a:ext>
            </a:extLst>
          </p:cNvPr>
          <p:cNvGrpSpPr/>
          <p:nvPr/>
        </p:nvGrpSpPr>
        <p:grpSpPr>
          <a:xfrm>
            <a:off x="4260275" y="3688937"/>
            <a:ext cx="1007918" cy="415637"/>
            <a:chOff x="4260275" y="3562325"/>
            <a:chExt cx="1007918" cy="41563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26308DD-7FBA-AF4B-A7C6-F2DCE7C3186B}"/>
                </a:ext>
              </a:extLst>
            </p:cNvPr>
            <p:cNvSpPr/>
            <p:nvPr/>
          </p:nvSpPr>
          <p:spPr>
            <a:xfrm>
              <a:off x="4260275" y="3562325"/>
              <a:ext cx="1007918" cy="4156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it-IT" sz="1400" dirty="0"/>
                <a:t>Access Manager</a:t>
              </a:r>
            </a:p>
          </p:txBody>
        </p:sp>
        <p:pic>
          <p:nvPicPr>
            <p:cNvPr id="89" name="Elemento grafico 13">
              <a:extLst>
                <a:ext uri="{FF2B5EF4-FFF2-40B4-BE49-F238E27FC236}">
                  <a16:creationId xmlns:a16="http://schemas.microsoft.com/office/drawing/2014/main" id="{A22FB910-1F88-AD49-9DF1-4F10105AD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81593" y="3593736"/>
              <a:ext cx="273620" cy="352815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47EE321-234C-D848-B35A-1C1634AFD45C}"/>
              </a:ext>
            </a:extLst>
          </p:cNvPr>
          <p:cNvGrpSpPr/>
          <p:nvPr/>
        </p:nvGrpSpPr>
        <p:grpSpPr>
          <a:xfrm>
            <a:off x="4260275" y="5051687"/>
            <a:ext cx="1007918" cy="415637"/>
            <a:chOff x="4260275" y="5051687"/>
            <a:chExt cx="1007918" cy="41563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726F929-1637-3E4B-BEFE-AB893F0BE26F}"/>
                </a:ext>
              </a:extLst>
            </p:cNvPr>
            <p:cNvSpPr/>
            <p:nvPr/>
          </p:nvSpPr>
          <p:spPr>
            <a:xfrm>
              <a:off x="4260275" y="5051687"/>
              <a:ext cx="1007918" cy="4156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it-IT" sz="1400" dirty="0"/>
                <a:t>Identity Manager</a:t>
              </a:r>
            </a:p>
          </p:txBody>
        </p:sp>
        <p:pic>
          <p:nvPicPr>
            <p:cNvPr id="90" name="Elemento grafico 13">
              <a:extLst>
                <a:ext uri="{FF2B5EF4-FFF2-40B4-BE49-F238E27FC236}">
                  <a16:creationId xmlns:a16="http://schemas.microsoft.com/office/drawing/2014/main" id="{531B4BBA-1BC9-0346-9429-95BCBF4B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85361" y="5087385"/>
              <a:ext cx="273620" cy="35281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D084198-9C63-3B4C-846C-29C77383DFE3}"/>
              </a:ext>
            </a:extLst>
          </p:cNvPr>
          <p:cNvGrpSpPr/>
          <p:nvPr/>
        </p:nvGrpSpPr>
        <p:grpSpPr>
          <a:xfrm>
            <a:off x="3044537" y="4307006"/>
            <a:ext cx="1007918" cy="415637"/>
            <a:chOff x="3044537" y="4307006"/>
            <a:chExt cx="1007918" cy="41563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D856391-01C0-6543-8C74-16944AE1D755}"/>
                </a:ext>
              </a:extLst>
            </p:cNvPr>
            <p:cNvSpPr/>
            <p:nvPr/>
          </p:nvSpPr>
          <p:spPr>
            <a:xfrm>
              <a:off x="3044537" y="4307006"/>
              <a:ext cx="1007918" cy="4156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it-IT" sz="1300" dirty="0"/>
                <a:t>MS Active Directory</a:t>
              </a:r>
            </a:p>
          </p:txBody>
        </p:sp>
        <p:pic>
          <p:nvPicPr>
            <p:cNvPr id="91" name="Elemento grafico 13">
              <a:extLst>
                <a:ext uri="{FF2B5EF4-FFF2-40B4-BE49-F238E27FC236}">
                  <a16:creationId xmlns:a16="http://schemas.microsoft.com/office/drawing/2014/main" id="{97854FE9-D598-8F41-8348-07D68F96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78835" y="4347552"/>
              <a:ext cx="273620" cy="352815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6463323-A595-904F-B3C8-0A3244CB607C}"/>
              </a:ext>
            </a:extLst>
          </p:cNvPr>
          <p:cNvGrpSpPr/>
          <p:nvPr/>
        </p:nvGrpSpPr>
        <p:grpSpPr>
          <a:xfrm>
            <a:off x="6691751" y="3333778"/>
            <a:ext cx="1007918" cy="415637"/>
            <a:chOff x="6691751" y="3558861"/>
            <a:chExt cx="1007918" cy="41563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F4E96A-C8C3-A444-903C-8FACE02E7937}"/>
                </a:ext>
              </a:extLst>
            </p:cNvPr>
            <p:cNvSpPr/>
            <p:nvPr/>
          </p:nvSpPr>
          <p:spPr>
            <a:xfrm>
              <a:off x="6691751" y="3558861"/>
              <a:ext cx="1007918" cy="4156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it-IT" sz="1400" dirty="0"/>
                <a:t>HSM</a:t>
              </a:r>
            </a:p>
          </p:txBody>
        </p:sp>
        <p:pic>
          <p:nvPicPr>
            <p:cNvPr id="92" name="Elemento grafico 13">
              <a:extLst>
                <a:ext uri="{FF2B5EF4-FFF2-40B4-BE49-F238E27FC236}">
                  <a16:creationId xmlns:a16="http://schemas.microsoft.com/office/drawing/2014/main" id="{4B6239DD-1EA0-9D48-8709-40FDB4A9E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2190" y="3590271"/>
              <a:ext cx="273620" cy="3528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1CF90E-8DD7-654B-AA73-E79ABAEAEBB8}"/>
              </a:ext>
            </a:extLst>
          </p:cNvPr>
          <p:cNvGrpSpPr/>
          <p:nvPr/>
        </p:nvGrpSpPr>
        <p:grpSpPr>
          <a:xfrm>
            <a:off x="8967275" y="3377983"/>
            <a:ext cx="1355157" cy="583715"/>
            <a:chOff x="8967275" y="3377983"/>
            <a:chExt cx="1355157" cy="583715"/>
          </a:xfrm>
        </p:grpSpPr>
        <p:pic>
          <p:nvPicPr>
            <p:cNvPr id="18" name="Elemento grafico 42">
              <a:extLst>
                <a:ext uri="{FF2B5EF4-FFF2-40B4-BE49-F238E27FC236}">
                  <a16:creationId xmlns:a16="http://schemas.microsoft.com/office/drawing/2014/main" id="{4FB861CA-46A9-5247-B7F4-53CA5087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67275" y="3377983"/>
              <a:ext cx="478143" cy="552304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1E89311-1D16-8741-8872-6366772F9D1F}"/>
                </a:ext>
              </a:extLst>
            </p:cNvPr>
            <p:cNvSpPr txBox="1"/>
            <p:nvPr/>
          </p:nvSpPr>
          <p:spPr>
            <a:xfrm>
              <a:off x="9422827" y="3407700"/>
              <a:ext cx="89960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IR</a:t>
              </a:r>
            </a:p>
            <a:p>
              <a:pPr algn="ctr"/>
              <a:r>
                <a:rPr lang="it-IT" sz="1000" dirty="0"/>
                <a:t>(incaricato di</a:t>
              </a:r>
            </a:p>
            <a:p>
              <a:pPr algn="ctr"/>
              <a:r>
                <a:rPr lang="it-IT" sz="1000" dirty="0"/>
                <a:t>registrazione)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5B6B099-660E-5E44-98E0-B46D4A2B7D4F}"/>
              </a:ext>
            </a:extLst>
          </p:cNvPr>
          <p:cNvGrpSpPr/>
          <p:nvPr/>
        </p:nvGrpSpPr>
        <p:grpSpPr>
          <a:xfrm>
            <a:off x="5226868" y="1413819"/>
            <a:ext cx="831796" cy="712577"/>
            <a:chOff x="5226868" y="1413819"/>
            <a:chExt cx="831796" cy="712577"/>
          </a:xfrm>
        </p:grpSpPr>
        <p:pic>
          <p:nvPicPr>
            <p:cNvPr id="19" name="Elemento grafico 46">
              <a:extLst>
                <a:ext uri="{FF2B5EF4-FFF2-40B4-BE49-F238E27FC236}">
                  <a16:creationId xmlns:a16="http://schemas.microsoft.com/office/drawing/2014/main" id="{CA060946-6214-1B46-98C8-C4BF921A6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26868" y="1546769"/>
              <a:ext cx="497659" cy="5796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D560EE0-DB05-234C-BC12-6D0DA9C67ED8}"/>
                </a:ext>
              </a:extLst>
            </p:cNvPr>
            <p:cNvSpPr txBox="1"/>
            <p:nvPr/>
          </p:nvSpPr>
          <p:spPr>
            <a:xfrm>
              <a:off x="5503704" y="1413819"/>
              <a:ext cx="5549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Utente</a:t>
              </a:r>
              <a:endParaRPr lang="it-IT" sz="1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6E93A-222D-1E46-8764-88A17A256E6A}"/>
              </a:ext>
            </a:extLst>
          </p:cNvPr>
          <p:cNvGrpSpPr/>
          <p:nvPr/>
        </p:nvGrpSpPr>
        <p:grpSpPr>
          <a:xfrm>
            <a:off x="4326490" y="5772635"/>
            <a:ext cx="889987" cy="878742"/>
            <a:chOff x="4326490" y="5772635"/>
            <a:chExt cx="889987" cy="878742"/>
          </a:xfrm>
        </p:grpSpPr>
        <p:pic>
          <p:nvPicPr>
            <p:cNvPr id="20" name="Elemento grafico 50">
              <a:extLst>
                <a:ext uri="{FF2B5EF4-FFF2-40B4-BE49-F238E27FC236}">
                  <a16:creationId xmlns:a16="http://schemas.microsoft.com/office/drawing/2014/main" id="{C6C769A5-2B56-DE43-879D-3376EDD6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17368" y="5772635"/>
              <a:ext cx="478143" cy="552304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48AEC8B-A740-6741-A7FC-310CCDB9BD9C}"/>
                </a:ext>
              </a:extLst>
            </p:cNvPr>
            <p:cNvSpPr txBox="1"/>
            <p:nvPr/>
          </p:nvSpPr>
          <p:spPr>
            <a:xfrm>
              <a:off x="4326490" y="6251267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Responsabile</a:t>
              </a:r>
            </a:p>
            <a:p>
              <a:pPr algn="ctr"/>
              <a:r>
                <a:rPr lang="it-IT" sz="1000" b="1" dirty="0"/>
                <a:t>Sicurezza</a:t>
              </a:r>
              <a:endParaRPr lang="it-IT" sz="1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C1F19A-6FE2-8540-9634-5DD01343D342}"/>
              </a:ext>
            </a:extLst>
          </p:cNvPr>
          <p:cNvGrpSpPr/>
          <p:nvPr/>
        </p:nvGrpSpPr>
        <p:grpSpPr>
          <a:xfrm>
            <a:off x="155864" y="1413819"/>
            <a:ext cx="8575466" cy="4383130"/>
            <a:chOff x="155864" y="1413819"/>
            <a:chExt cx="8575466" cy="438313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BA628B0-2A43-6F4C-B601-DAB32BA9CD99}"/>
                </a:ext>
              </a:extLst>
            </p:cNvPr>
            <p:cNvCxnSpPr>
              <a:cxnSpLocks/>
              <a:stCxn id="16" idx="1"/>
              <a:endCxn id="7" idx="1"/>
            </p:cNvCxnSpPr>
            <p:nvPr/>
          </p:nvCxnSpPr>
          <p:spPr>
            <a:xfrm flipV="1">
              <a:off x="3527714" y="5259506"/>
              <a:ext cx="732561" cy="53744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1E8C367-847B-AE4F-942B-0BCC677434F7}"/>
                </a:ext>
              </a:extLst>
            </p:cNvPr>
            <p:cNvCxnSpPr>
              <a:cxnSpLocks/>
              <a:stCxn id="12" idx="0"/>
              <a:endCxn id="8" idx="2"/>
            </p:cNvCxnSpPr>
            <p:nvPr/>
          </p:nvCxnSpPr>
          <p:spPr>
            <a:xfrm flipV="1">
              <a:off x="5979972" y="4722643"/>
              <a:ext cx="0" cy="107430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FDE56BF-5D8E-B441-B570-F7C09674D850}"/>
                </a:ext>
              </a:extLst>
            </p:cNvPr>
            <p:cNvCxnSpPr>
              <a:cxnSpLocks/>
              <a:stCxn id="15" idx="2"/>
              <a:endCxn id="22" idx="3"/>
            </p:cNvCxnSpPr>
            <p:nvPr/>
          </p:nvCxnSpPr>
          <p:spPr>
            <a:xfrm flipH="1">
              <a:off x="6075736" y="2032140"/>
              <a:ext cx="2655594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DC547A-723C-B643-AB0F-B3D2EC2985CE}"/>
                </a:ext>
              </a:extLst>
            </p:cNvPr>
            <p:cNvSpPr txBox="1"/>
            <p:nvPr/>
          </p:nvSpPr>
          <p:spPr>
            <a:xfrm>
              <a:off x="155864" y="1413819"/>
              <a:ext cx="2587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rgbClr val="C00000"/>
                  </a:solidFill>
                </a:rPr>
                <a:t>1.</a:t>
              </a:r>
              <a:r>
                <a:rPr lang="it-IT" sz="1200" dirty="0"/>
                <a:t> </a:t>
              </a:r>
              <a:r>
                <a:rPr lang="it-IT" sz="1200" b="1" dirty="0">
                  <a:solidFill>
                    <a:srgbClr val="C00000"/>
                  </a:solidFill>
                </a:rPr>
                <a:t>Inizializzazione</a:t>
              </a:r>
              <a:r>
                <a:rPr lang="it-IT" sz="1200" dirty="0"/>
                <a:t>: caricamento segreti OTP, creazione identità utenti, acquisizione </a:t>
              </a:r>
              <a:r>
                <a:rPr lang="it-IT" sz="1200" dirty="0" err="1"/>
                <a:t>token</a:t>
              </a:r>
              <a:r>
                <a:rPr lang="it-IT" sz="1200" dirty="0"/>
                <a:t> OTP (software)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60C8AE0-9070-8240-8093-85730AC9D622}"/>
              </a:ext>
            </a:extLst>
          </p:cNvPr>
          <p:cNvGrpSpPr/>
          <p:nvPr/>
        </p:nvGrpSpPr>
        <p:grpSpPr>
          <a:xfrm>
            <a:off x="152398" y="2126396"/>
            <a:ext cx="9053949" cy="2927048"/>
            <a:chOff x="152398" y="2126396"/>
            <a:chExt cx="9053949" cy="2927048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88AD66A-9B33-9347-A37B-182ADCC19742}"/>
                </a:ext>
              </a:extLst>
            </p:cNvPr>
            <p:cNvCxnSpPr>
              <a:cxnSpLocks/>
              <a:stCxn id="18" idx="2"/>
              <a:endCxn id="11" idx="0"/>
            </p:cNvCxnSpPr>
            <p:nvPr/>
          </p:nvCxnSpPr>
          <p:spPr>
            <a:xfrm>
              <a:off x="9206347" y="3930287"/>
              <a:ext cx="0" cy="1123157"/>
            </a:xfrm>
            <a:prstGeom prst="straightConnector1">
              <a:avLst/>
            </a:prstGeom>
            <a:ln w="1905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75AF135A-9322-754D-89F1-6906C7EB84A6}"/>
                </a:ext>
              </a:extLst>
            </p:cNvPr>
            <p:cNvCxnSpPr>
              <a:cxnSpLocks/>
              <a:stCxn id="18" idx="1"/>
              <a:endCxn id="19" idx="2"/>
            </p:cNvCxnSpPr>
            <p:nvPr/>
          </p:nvCxnSpPr>
          <p:spPr>
            <a:xfrm flipH="1" flipV="1">
              <a:off x="5475698" y="2126396"/>
              <a:ext cx="3491577" cy="1527739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B7B3D9A-2DC0-CE47-A847-A7141FD57E29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flipH="1" flipV="1">
              <a:off x="7195710" y="3749415"/>
              <a:ext cx="2010637" cy="1304029"/>
            </a:xfrm>
            <a:prstGeom prst="straightConnector1">
              <a:avLst/>
            </a:prstGeom>
            <a:ln w="1905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7A6788C-9A80-7545-A5D7-66863D270AF1}"/>
                </a:ext>
              </a:extLst>
            </p:cNvPr>
            <p:cNvSpPr/>
            <p:nvPr/>
          </p:nvSpPr>
          <p:spPr>
            <a:xfrm>
              <a:off x="5953991" y="2286000"/>
              <a:ext cx="737810" cy="2005445"/>
            </a:xfrm>
            <a:custGeom>
              <a:avLst/>
              <a:gdLst>
                <a:gd name="connsiteX0" fmla="*/ 31173 w 737810"/>
                <a:gd name="connsiteY0" fmla="*/ 2005445 h 2005445"/>
                <a:gd name="connsiteX1" fmla="*/ 737754 w 737810"/>
                <a:gd name="connsiteY1" fmla="*/ 758536 h 2005445"/>
                <a:gd name="connsiteX2" fmla="*/ 0 w 737810"/>
                <a:gd name="connsiteY2" fmla="*/ 0 h 200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10" h="2005445">
                  <a:moveTo>
                    <a:pt x="31173" y="2005445"/>
                  </a:moveTo>
                  <a:cubicBezTo>
                    <a:pt x="387061" y="1549111"/>
                    <a:pt x="742949" y="1092777"/>
                    <a:pt x="737754" y="758536"/>
                  </a:cubicBezTo>
                  <a:cubicBezTo>
                    <a:pt x="732559" y="424295"/>
                    <a:pt x="366279" y="212147"/>
                    <a:pt x="0" y="0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1CFE26D-F91D-0348-B07A-939C61B1DA7C}"/>
                </a:ext>
              </a:extLst>
            </p:cNvPr>
            <p:cNvSpPr txBox="1"/>
            <p:nvPr/>
          </p:nvSpPr>
          <p:spPr>
            <a:xfrm>
              <a:off x="152398" y="3656346"/>
              <a:ext cx="25873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rgbClr val="7030A0"/>
                  </a:solidFill>
                </a:rPr>
                <a:t>3.</a:t>
              </a:r>
              <a:r>
                <a:rPr lang="it-IT" sz="1200" dirty="0">
                  <a:solidFill>
                    <a:srgbClr val="7030A0"/>
                  </a:solidFill>
                </a:rPr>
                <a:t> </a:t>
              </a:r>
              <a:r>
                <a:rPr lang="it-IT" sz="1200" b="1" dirty="0" err="1">
                  <a:solidFill>
                    <a:srgbClr val="7030A0"/>
                  </a:solidFill>
                </a:rPr>
                <a:t>Enrollment</a:t>
              </a:r>
              <a:r>
                <a:rPr lang="it-IT" sz="1200" dirty="0"/>
                <a:t>: la CA, tramite l’incaricato di registrazione, esegue identificazione «</a:t>
              </a:r>
              <a:r>
                <a:rPr lang="it-IT" sz="1200" i="1" dirty="0"/>
                <a:t>de </a:t>
              </a:r>
              <a:r>
                <a:rPr lang="it-IT" sz="1200" i="1" dirty="0" err="1"/>
                <a:t>visu</a:t>
              </a:r>
              <a:r>
                <a:rPr lang="it-IT" sz="1200" dirty="0"/>
                <a:t>» dell’utente e rilascia un certificato digitale qualificato che viene caricato su HSM; l’utente registra il proprio </a:t>
              </a:r>
              <a:r>
                <a:rPr lang="it-IT" sz="1200" dirty="0" err="1"/>
                <a:t>token</a:t>
              </a:r>
              <a:r>
                <a:rPr lang="it-IT" sz="1200" dirty="0"/>
                <a:t> OTP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FBC93D0-9AC4-AD4F-91D1-D88544F2C72F}"/>
              </a:ext>
            </a:extLst>
          </p:cNvPr>
          <p:cNvGrpSpPr/>
          <p:nvPr/>
        </p:nvGrpSpPr>
        <p:grpSpPr>
          <a:xfrm>
            <a:off x="160936" y="2287510"/>
            <a:ext cx="6530815" cy="4129475"/>
            <a:chOff x="160936" y="2287510"/>
            <a:chExt cx="6530815" cy="4129475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1E34C67-E97C-DC41-83F6-654967B52456}"/>
                </a:ext>
              </a:extLst>
            </p:cNvPr>
            <p:cNvCxnSpPr>
              <a:cxnSpLocks/>
              <a:stCxn id="17" idx="2"/>
              <a:endCxn id="13" idx="0"/>
            </p:cNvCxnSpPr>
            <p:nvPr/>
          </p:nvCxnSpPr>
          <p:spPr>
            <a:xfrm flipH="1">
              <a:off x="3527714" y="2287510"/>
              <a:ext cx="1236520" cy="471307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CB13D06-D7ED-B54E-8FB5-86131FB2C308}"/>
                </a:ext>
              </a:extLst>
            </p:cNvPr>
            <p:cNvCxnSpPr>
              <a:cxnSpLocks/>
              <a:stCxn id="14" idx="1"/>
              <a:endCxn id="13" idx="3"/>
            </p:cNvCxnSpPr>
            <p:nvPr/>
          </p:nvCxnSpPr>
          <p:spPr>
            <a:xfrm flipH="1">
              <a:off x="4031673" y="2966635"/>
              <a:ext cx="1444340" cy="1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958B514-7DC7-A449-BAB3-FD909B396B5E}"/>
                </a:ext>
              </a:extLst>
            </p:cNvPr>
            <p:cNvCxnSpPr>
              <a:cxnSpLocks/>
              <a:stCxn id="17" idx="2"/>
              <a:endCxn id="14" idx="0"/>
            </p:cNvCxnSpPr>
            <p:nvPr/>
          </p:nvCxnSpPr>
          <p:spPr>
            <a:xfrm>
              <a:off x="4764234" y="2287510"/>
              <a:ext cx="1215738" cy="471306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16774E57-5539-ED46-99F6-547A738B9646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3527714" y="3174454"/>
              <a:ext cx="1236520" cy="51448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918993A-F160-1044-9C36-BED3A835808B}"/>
                </a:ext>
              </a:extLst>
            </p:cNvPr>
            <p:cNvCxnSpPr>
              <a:cxnSpLocks/>
              <a:stCxn id="14" idx="2"/>
              <a:endCxn id="6" idx="0"/>
            </p:cNvCxnSpPr>
            <p:nvPr/>
          </p:nvCxnSpPr>
          <p:spPr>
            <a:xfrm flipH="1">
              <a:off x="4764234" y="3174453"/>
              <a:ext cx="1215738" cy="514484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CCF05A8-6AF0-F14F-A9A1-8C1F6E4B2EE2}"/>
                </a:ext>
              </a:extLst>
            </p:cNvPr>
            <p:cNvCxnSpPr>
              <a:cxnSpLocks/>
              <a:stCxn id="89" idx="3"/>
              <a:endCxn id="8" idx="0"/>
            </p:cNvCxnSpPr>
            <p:nvPr/>
          </p:nvCxnSpPr>
          <p:spPr>
            <a:xfrm>
              <a:off x="5255213" y="3896756"/>
              <a:ext cx="724759" cy="41025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0C591E5-56F3-F847-BA60-7764F8068712}"/>
                </a:ext>
              </a:extLst>
            </p:cNvPr>
            <p:cNvCxnSpPr>
              <a:cxnSpLocks/>
              <a:stCxn id="14" idx="2"/>
              <a:endCxn id="10" idx="1"/>
            </p:cNvCxnSpPr>
            <p:nvPr/>
          </p:nvCxnSpPr>
          <p:spPr>
            <a:xfrm>
              <a:off x="5979972" y="3174453"/>
              <a:ext cx="711779" cy="367144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5DDFBF1-6867-7C4B-AF50-82C9E6521DEC}"/>
                </a:ext>
              </a:extLst>
            </p:cNvPr>
            <p:cNvSpPr txBox="1"/>
            <p:nvPr/>
          </p:nvSpPr>
          <p:spPr>
            <a:xfrm>
              <a:off x="160936" y="4847325"/>
              <a:ext cx="266192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accent2">
                      <a:lumMod val="75000"/>
                    </a:schemeClr>
                  </a:solidFill>
                </a:rPr>
                <a:t>4. Firma digitale</a:t>
              </a:r>
              <a:r>
                <a:rPr lang="it-IT" sz="1200" dirty="0"/>
                <a:t>: l’utente si autentica sulla postazione di lavoro e utilizza la web </a:t>
              </a:r>
              <a:r>
                <a:rPr lang="it-IT" sz="1200" dirty="0" err="1"/>
                <a:t>application</a:t>
              </a:r>
              <a:r>
                <a:rPr lang="it-IT" sz="1200" dirty="0"/>
                <a:t> che produce il documento da firmare; viene indirizzato sull’applicazione di firma dove esegue la strong </a:t>
              </a:r>
              <a:r>
                <a:rPr lang="it-IT" sz="1200" dirty="0" err="1"/>
                <a:t>authentication</a:t>
              </a:r>
              <a:r>
                <a:rPr lang="it-IT" sz="1200" dirty="0"/>
                <a:t>, sblocca le chiavi su HSM che esegue la firma del documento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C72D68A9-C94F-8A44-A6BB-0B48CBC8072A}"/>
                </a:ext>
              </a:extLst>
            </p:cNvPr>
            <p:cNvCxnSpPr>
              <a:cxnSpLocks/>
              <a:stCxn id="17" idx="2"/>
              <a:endCxn id="9" idx="0"/>
            </p:cNvCxnSpPr>
            <p:nvPr/>
          </p:nvCxnSpPr>
          <p:spPr>
            <a:xfrm flipH="1">
              <a:off x="3548496" y="2287510"/>
              <a:ext cx="1215738" cy="2019496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DD4D4BB-5248-E943-BD02-F80F7E68048E}"/>
                </a:ext>
              </a:extLst>
            </p:cNvPr>
            <p:cNvCxnSpPr>
              <a:cxnSpLocks/>
              <a:stCxn id="6" idx="1"/>
              <a:endCxn id="9" idx="0"/>
            </p:cNvCxnSpPr>
            <p:nvPr/>
          </p:nvCxnSpPr>
          <p:spPr>
            <a:xfrm flipH="1">
              <a:off x="3548496" y="3896756"/>
              <a:ext cx="711779" cy="41025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9A8629-B08D-2946-A27C-4EE8918C2DA4}"/>
              </a:ext>
            </a:extLst>
          </p:cNvPr>
          <p:cNvGrpSpPr/>
          <p:nvPr/>
        </p:nvGrpSpPr>
        <p:grpSpPr>
          <a:xfrm>
            <a:off x="155864" y="2085389"/>
            <a:ext cx="8546524" cy="3687246"/>
            <a:chOff x="155864" y="2085389"/>
            <a:chExt cx="8546524" cy="3687246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F09D7F5-9D9F-0E4F-A1E3-5C5BE9F99423}"/>
                </a:ext>
              </a:extLst>
            </p:cNvPr>
            <p:cNvCxnSpPr>
              <a:cxnSpLocks/>
              <a:stCxn id="20" idx="0"/>
              <a:endCxn id="7" idx="2"/>
            </p:cNvCxnSpPr>
            <p:nvPr/>
          </p:nvCxnSpPr>
          <p:spPr>
            <a:xfrm flipV="1">
              <a:off x="4756440" y="5467324"/>
              <a:ext cx="7794" cy="305311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6F0412A-B6F6-AF49-808A-9B950C0F8CB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548496" y="4722643"/>
              <a:ext cx="1215738" cy="329044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4464359-DC9D-6947-A18D-CF65286A2BA1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4764234" y="4104574"/>
              <a:ext cx="0" cy="947113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DD46B04-9084-8B4C-8210-7D06592DF61E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4764234" y="4722643"/>
              <a:ext cx="1215737" cy="329044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A67488D-ADF7-6C4D-A6B0-7D6EF5BD6762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268193" y="5259506"/>
              <a:ext cx="3434195" cy="1757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702285B-1A1C-924E-BCC8-5D1AC841AFB8}"/>
                </a:ext>
              </a:extLst>
            </p:cNvPr>
            <p:cNvSpPr txBox="1"/>
            <p:nvPr/>
          </p:nvSpPr>
          <p:spPr>
            <a:xfrm>
              <a:off x="155864" y="2085389"/>
              <a:ext cx="25873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rgbClr val="00B050"/>
                  </a:solidFill>
                </a:rPr>
                <a:t>2.</a:t>
              </a:r>
              <a:r>
                <a:rPr lang="it-IT" sz="1200" dirty="0">
                  <a:solidFill>
                    <a:srgbClr val="00B050"/>
                  </a:solidFill>
                </a:rPr>
                <a:t> </a:t>
              </a:r>
              <a:r>
                <a:rPr lang="it-IT" sz="1200" b="1" dirty="0" err="1">
                  <a:solidFill>
                    <a:srgbClr val="00B050"/>
                  </a:solidFill>
                </a:rPr>
                <a:t>Provisioning</a:t>
              </a:r>
              <a:r>
                <a:rPr lang="it-IT" sz="1200" dirty="0"/>
                <a:t>: responsabile della sicurezza tramite </a:t>
              </a:r>
              <a:r>
                <a:rPr lang="it-IT" sz="1200" dirty="0" err="1"/>
                <a:t>identity</a:t>
              </a:r>
              <a:r>
                <a:rPr lang="it-IT" sz="1200" dirty="0"/>
                <a:t> manager esegue il </a:t>
              </a:r>
              <a:r>
                <a:rPr lang="it-IT" sz="1200" dirty="0" err="1"/>
                <a:t>provisioning</a:t>
              </a:r>
              <a:r>
                <a:rPr lang="it-IT" sz="1200" dirty="0"/>
                <a:t> degli account dell’utente e avvia la generazione delle chiavi crittografiche RSA nel HSM; quindi chiede alla CA di rilasciare un certificato digitale qualificato per l’utente</a:t>
              </a:r>
            </a:p>
          </p:txBody>
        </p: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60994CB5-B1A3-2847-A605-6392B0BCD607}"/>
                </a:ext>
              </a:extLst>
            </p:cNvPr>
            <p:cNvCxnSpPr>
              <a:cxnSpLocks/>
              <a:stCxn id="7" idx="0"/>
              <a:endCxn id="10" idx="1"/>
            </p:cNvCxnSpPr>
            <p:nvPr/>
          </p:nvCxnSpPr>
          <p:spPr>
            <a:xfrm rot="5400000" flipH="1" flipV="1">
              <a:off x="4972947" y="3332884"/>
              <a:ext cx="1510090" cy="1927517"/>
            </a:xfrm>
            <a:prstGeom prst="curved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60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7AED-F2F6-4440-AD85-A6FAFA0B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9BAE3-9104-3646-9FC6-A028EBBD1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La semplificazione di un problema matematico, il tentativo di rendere facilmente fruibile un algoritmo crittografico porta ad una complessità tecnologica e architetturale da non sottovalutare</a:t>
            </a:r>
          </a:p>
          <a:p>
            <a:endParaRPr lang="it-IT" dirty="0"/>
          </a:p>
          <a:p>
            <a:r>
              <a:rPr lang="it-IT" dirty="0"/>
              <a:t>La complessità tecnologica e la complessità del contesto di applicazione dell’algoritmo matematico/crittografico (contesto tecnico, normativo, organizzativo) porta alla necessità di costruire competenze estremamente diversificate</a:t>
            </a:r>
          </a:p>
          <a:p>
            <a:endParaRPr lang="it-IT" dirty="0"/>
          </a:p>
          <a:p>
            <a:r>
              <a:rPr lang="it-IT" dirty="0"/>
              <a:t>La costruzione di una soluzione integrata può essere resa possibile solo mediante una visione d’insieme, una comprensione di tutti gli aspetti (da quelli matematico/algoritmici, a quelli normativi/procedurali, fino a quelli tecnici e tecnologici) che devono amalgamarsi in modo uniforme e facilmente fruibile dagli utenti finali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594ED-0EF3-C14F-8BD8-E5590D18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BD45E-54FF-4948-8892-5DD7C07A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203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CCA46-0ECA-5A45-B2B9-082ECA94C8D9}"/>
              </a:ext>
            </a:extLst>
          </p:cNvPr>
          <p:cNvSpPr txBox="1"/>
          <p:nvPr/>
        </p:nvSpPr>
        <p:spPr>
          <a:xfrm rot="21133039">
            <a:off x="185699" y="1324437"/>
            <a:ext cx="7312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rgbClr val="C00000"/>
                </a:solidFill>
                <a:latin typeface="Chalkduster" panose="03050602040202020205" pitchFamily="66" charset="77"/>
              </a:rPr>
              <a:t>Grazie!</a:t>
            </a:r>
          </a:p>
        </p:txBody>
      </p:sp>
    </p:spTree>
    <p:extLst>
      <p:ext uri="{BB962C8B-B14F-4D97-AF65-F5344CB8AC3E}">
        <p14:creationId xmlns:p14="http://schemas.microsoft.com/office/powerpoint/2010/main" val="594269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/>
              <a:t>NSR: un system integrator italiano focalizzato sulla sicurezza IT</a:t>
            </a:r>
          </a:p>
          <a:p>
            <a:pPr marL="457200" lvl="1" indent="0">
              <a:buNone/>
            </a:pPr>
            <a:r>
              <a:rPr lang="it-IT"/>
              <a:t>Breve presentazione dell’azienda NSR S.r.l.</a:t>
            </a:r>
          </a:p>
          <a:p>
            <a:pPr marL="457200" lvl="1" indent="0">
              <a:buNone/>
            </a:pPr>
            <a:endParaRPr lang="it-IT"/>
          </a:p>
          <a:p>
            <a:r>
              <a:rPr lang="it-IT"/>
              <a:t>Firma digitale</a:t>
            </a:r>
          </a:p>
          <a:p>
            <a:pPr marL="457200" lvl="1" indent="0">
              <a:buNone/>
            </a:pPr>
            <a:r>
              <a:rPr lang="it-IT"/>
              <a:t>Richiamiamo brevemente cos’è e su quali principi si basa</a:t>
            </a:r>
          </a:p>
          <a:p>
            <a:pPr marL="457200" lvl="1" indent="0">
              <a:buNone/>
            </a:pPr>
            <a:endParaRPr lang="it-IT"/>
          </a:p>
          <a:p>
            <a:r>
              <a:rPr lang="it-IT"/>
              <a:t>Costruiamo un sistema per la firma digitale</a:t>
            </a:r>
          </a:p>
          <a:p>
            <a:pPr marL="457200" lvl="1" indent="0">
              <a:buNone/>
            </a:pPr>
            <a:r>
              <a:rPr lang="it-IT"/>
              <a:t>Una breve esplorazione sulle componenti di un Sistema informatico progettato per rendere facile e sicuro l’utilizzo della firma digitale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650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F8CEC0E-F5FE-D544-ABCD-5FD6FF7007AE}"/>
              </a:ext>
            </a:extLst>
          </p:cNvPr>
          <p:cNvGrpSpPr/>
          <p:nvPr/>
        </p:nvGrpSpPr>
        <p:grpSpPr>
          <a:xfrm>
            <a:off x="8692228" y="2111846"/>
            <a:ext cx="892111" cy="1872309"/>
            <a:chOff x="8692228" y="2111846"/>
            <a:chExt cx="892111" cy="187230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58E5733-2DB4-494E-B7C9-C511CE00E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2228" y="2111846"/>
              <a:ext cx="825753" cy="49545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6416216-A78B-0642-A905-37A97FE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533" y="2620047"/>
              <a:ext cx="641806" cy="16936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F480626-B413-6E45-A2C4-2C818F5F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9807" y="3643285"/>
              <a:ext cx="234900" cy="34087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161D194-B2F0-B54D-A4CF-0EC810BA4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7952" y="3217633"/>
              <a:ext cx="485829" cy="40960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7A2FD42-C95A-1547-BB4A-683E1C097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060721" y="2841314"/>
              <a:ext cx="291141" cy="379182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122097F-EA9B-2247-A5C9-400C34C340AC}"/>
              </a:ext>
            </a:extLst>
          </p:cNvPr>
          <p:cNvGrpSpPr/>
          <p:nvPr/>
        </p:nvGrpSpPr>
        <p:grpSpPr>
          <a:xfrm>
            <a:off x="7079017" y="688397"/>
            <a:ext cx="2423906" cy="1615408"/>
            <a:chOff x="7079017" y="688397"/>
            <a:chExt cx="2423906" cy="1615408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199CD08-3CED-2943-AA6E-6ACD1CCB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63665" y="1464570"/>
              <a:ext cx="613012" cy="31115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176E9C1-8CE9-374C-9930-9B524B56F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017" y="688397"/>
              <a:ext cx="319351" cy="50165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8CF30F7-1E39-8C47-8ADE-69EE9E6AB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9322" y="886344"/>
              <a:ext cx="501011" cy="45218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58DBD69-9493-E84B-82DB-61E92782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76230" y="1841537"/>
              <a:ext cx="1026693" cy="181212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11C471F-B02B-AA46-B0BD-E37CD4EC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35954" y="1931739"/>
              <a:ext cx="708697" cy="37206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3F56D4D-EB89-034B-93AB-6FBF305BEAF3}"/>
              </a:ext>
            </a:extLst>
          </p:cNvPr>
          <p:cNvGrpSpPr/>
          <p:nvPr/>
        </p:nvGrpSpPr>
        <p:grpSpPr>
          <a:xfrm>
            <a:off x="3061524" y="848371"/>
            <a:ext cx="3309808" cy="2264011"/>
            <a:chOff x="3061524" y="848371"/>
            <a:chExt cx="3309808" cy="226401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EC9C1C6-86F6-A846-99A4-120A1D89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61524" y="2919658"/>
              <a:ext cx="967223" cy="19272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0457883-6A8F-EB43-AF60-DA5A73600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3867" y="2531639"/>
              <a:ext cx="404891" cy="26806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3B4B34D-179A-A744-A72A-277DB7FD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85880" y="2032397"/>
              <a:ext cx="410521" cy="32294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44F3E67-8F6A-9F42-9445-B7E682B22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74224" y="1483354"/>
              <a:ext cx="478971" cy="47897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61DB3DF-74D7-B44B-A5F6-1E2CEC6C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11151" y="1236860"/>
              <a:ext cx="761138" cy="25081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05A3901-B3E3-6741-AAC3-F7BDFB62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07353" y="1033769"/>
              <a:ext cx="666830" cy="17191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E3D23A5-9503-B948-BA85-8B4E6CF6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30917" y="848371"/>
              <a:ext cx="440415" cy="220208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63D91120-6E87-1A45-B73B-D3A0183905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47019" y="4176324"/>
            <a:ext cx="787422" cy="26805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DF155-6025-9044-8554-3F773E4C2593}"/>
              </a:ext>
            </a:extLst>
          </p:cNvPr>
          <p:cNvGrpSpPr/>
          <p:nvPr/>
        </p:nvGrpSpPr>
        <p:grpSpPr>
          <a:xfrm>
            <a:off x="8048147" y="327638"/>
            <a:ext cx="2807275" cy="1172612"/>
            <a:chOff x="7914168" y="257298"/>
            <a:chExt cx="2807275" cy="1172612"/>
          </a:xfrm>
          <a:solidFill>
            <a:schemeClr val="bg1">
              <a:lumMod val="75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734B1F8-9492-F149-ACE7-BA8125F42123}"/>
                </a:ext>
              </a:extLst>
            </p:cNvPr>
            <p:cNvSpPr/>
            <p:nvPr/>
          </p:nvSpPr>
          <p:spPr>
            <a:xfrm>
              <a:off x="7914168" y="257298"/>
              <a:ext cx="2807275" cy="1172612"/>
            </a:xfrm>
            <a:prstGeom prst="roundRect">
              <a:avLst>
                <a:gd name="adj" fmla="val 405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5A3957-94FE-9F4D-846F-B90C4D84F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5000"/>
                      </a14:imgEffect>
                      <a14:imgEffect>
                        <a14:colorTemperature colorTemp="1816"/>
                      </a14:imgEffect>
                      <a14:imgEffect>
                        <a14:saturation sat="0"/>
                      </a14:imgEffect>
                      <a14:imgEffect>
                        <a14:brightnessContrast bright="4000" contrast="-19000"/>
                      </a14:imgEffect>
                    </a14:imgLayer>
                  </a14:imgProps>
                </a:ext>
              </a:extLst>
            </a:blip>
            <a:srcRect t="7618" b="9255"/>
            <a:stretch/>
          </p:blipFill>
          <p:spPr>
            <a:xfrm>
              <a:off x="8000589" y="385532"/>
              <a:ext cx="810163" cy="975355"/>
            </a:xfrm>
            <a:prstGeom prst="rect">
              <a:avLst/>
            </a:prstGeom>
            <a:grpFill/>
            <a:ln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</p:pic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A7FB571-FCFD-0A4C-BA12-BD4771A7F4EA}"/>
                </a:ext>
              </a:extLst>
            </p:cNvPr>
            <p:cNvSpPr/>
            <p:nvPr/>
          </p:nvSpPr>
          <p:spPr>
            <a:xfrm>
              <a:off x="8897173" y="388976"/>
              <a:ext cx="1704726" cy="653533"/>
            </a:xfrm>
            <a:prstGeom prst="roundRect">
              <a:avLst>
                <a:gd name="adj" fmla="val 573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100" dirty="0">
                  <a:solidFill>
                    <a:schemeClr val="tx1"/>
                  </a:solidFill>
                </a:rPr>
                <a:t>Nome: </a:t>
              </a:r>
              <a:r>
                <a:rPr lang="it-IT" sz="1100" b="1" dirty="0">
                  <a:solidFill>
                    <a:schemeClr val="tx1"/>
                  </a:solidFill>
                </a:rPr>
                <a:t>Marco</a:t>
              </a:r>
            </a:p>
            <a:p>
              <a:r>
                <a:rPr lang="it-IT" sz="1100" dirty="0">
                  <a:solidFill>
                    <a:schemeClr val="tx1"/>
                  </a:solidFill>
                </a:rPr>
                <a:t>Cognome: </a:t>
              </a:r>
              <a:r>
                <a:rPr lang="it-IT" sz="1100" b="1" dirty="0">
                  <a:solidFill>
                    <a:schemeClr val="tx1"/>
                  </a:solidFill>
                </a:rPr>
                <a:t>Liverani</a:t>
              </a:r>
            </a:p>
            <a:p>
              <a:r>
                <a:rPr lang="it-IT" sz="1100" dirty="0">
                  <a:solidFill>
                    <a:schemeClr val="tx1"/>
                  </a:solidFill>
                </a:rPr>
                <a:t>E-mail: </a:t>
              </a:r>
              <a:r>
                <a:rPr lang="it-IT" sz="1100" b="1" dirty="0" err="1">
                  <a:solidFill>
                    <a:schemeClr val="tx1"/>
                  </a:solidFill>
                </a:rPr>
                <a:t>m.liverani@nsr.it</a:t>
              </a:r>
              <a:endParaRPr lang="it-IT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Pie 8">
            <a:extLst>
              <a:ext uri="{FF2B5EF4-FFF2-40B4-BE49-F238E27FC236}">
                <a16:creationId xmlns:a16="http://schemas.microsoft.com/office/drawing/2014/main" id="{1C2985CA-3D5F-474E-AA29-15BB7239804F}"/>
              </a:ext>
            </a:extLst>
          </p:cNvPr>
          <p:cNvSpPr/>
          <p:nvPr/>
        </p:nvSpPr>
        <p:spPr>
          <a:xfrm>
            <a:off x="3990110" y="1052335"/>
            <a:ext cx="5039591" cy="5036728"/>
          </a:xfrm>
          <a:prstGeom prst="pie">
            <a:avLst>
              <a:gd name="adj1" fmla="val 19997381"/>
              <a:gd name="adj2" fmla="val 441826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F3CBC46-CFE8-4C48-AA63-46090EF1013B}"/>
              </a:ext>
            </a:extLst>
          </p:cNvPr>
          <p:cNvSpPr/>
          <p:nvPr/>
        </p:nvSpPr>
        <p:spPr>
          <a:xfrm>
            <a:off x="3990110" y="1052337"/>
            <a:ext cx="5039591" cy="5036728"/>
          </a:xfrm>
          <a:prstGeom prst="pie">
            <a:avLst>
              <a:gd name="adj1" fmla="val 16680765"/>
              <a:gd name="adj2" fmla="val 1997941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" name="Pie 6">
            <a:extLst>
              <a:ext uri="{FF2B5EF4-FFF2-40B4-BE49-F238E27FC236}">
                <a16:creationId xmlns:a16="http://schemas.microsoft.com/office/drawing/2014/main" id="{2DF8F830-0269-5A4D-88DD-A97610B78568}"/>
              </a:ext>
            </a:extLst>
          </p:cNvPr>
          <p:cNvSpPr/>
          <p:nvPr/>
        </p:nvSpPr>
        <p:spPr>
          <a:xfrm>
            <a:off x="3990110" y="1052338"/>
            <a:ext cx="5039591" cy="5036728"/>
          </a:xfrm>
          <a:prstGeom prst="pie">
            <a:avLst>
              <a:gd name="adj1" fmla="val 11229715"/>
              <a:gd name="adj2" fmla="val 16678643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6" name="Pie 25">
            <a:extLst>
              <a:ext uri="{FF2B5EF4-FFF2-40B4-BE49-F238E27FC236}">
                <a16:creationId xmlns:a16="http://schemas.microsoft.com/office/drawing/2014/main" id="{2EC4C215-A1C6-644E-8FC8-E962E72A74DD}"/>
              </a:ext>
            </a:extLst>
          </p:cNvPr>
          <p:cNvSpPr/>
          <p:nvPr/>
        </p:nvSpPr>
        <p:spPr>
          <a:xfrm>
            <a:off x="4733235" y="1788056"/>
            <a:ext cx="3553339" cy="3551314"/>
          </a:xfrm>
          <a:prstGeom prst="pie">
            <a:avLst>
              <a:gd name="adj1" fmla="val 42575"/>
              <a:gd name="adj2" fmla="val 3670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Pronti? Chi parla?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4768F1C1-7E2B-0F46-81C6-A5F73758406A}"/>
              </a:ext>
            </a:extLst>
          </p:cNvPr>
          <p:cNvSpPr/>
          <p:nvPr/>
        </p:nvSpPr>
        <p:spPr>
          <a:xfrm>
            <a:off x="3990110" y="1052340"/>
            <a:ext cx="5039591" cy="5036728"/>
          </a:xfrm>
          <a:prstGeom prst="pie">
            <a:avLst>
              <a:gd name="adj1" fmla="val 459630"/>
              <a:gd name="adj2" fmla="val 11222004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Pie 15">
            <a:extLst>
              <a:ext uri="{FF2B5EF4-FFF2-40B4-BE49-F238E27FC236}">
                <a16:creationId xmlns:a16="http://schemas.microsoft.com/office/drawing/2014/main" id="{D719CF38-DB89-5243-8185-6F56BD908E0F}"/>
              </a:ext>
            </a:extLst>
          </p:cNvPr>
          <p:cNvSpPr/>
          <p:nvPr/>
        </p:nvSpPr>
        <p:spPr>
          <a:xfrm>
            <a:off x="4351191" y="1407951"/>
            <a:ext cx="4317421" cy="4311524"/>
          </a:xfrm>
          <a:prstGeom prst="pie">
            <a:avLst>
              <a:gd name="adj1" fmla="val 11215846"/>
              <a:gd name="adj2" fmla="val 461188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" name="Pie 9">
            <a:extLst>
              <a:ext uri="{FF2B5EF4-FFF2-40B4-BE49-F238E27FC236}">
                <a16:creationId xmlns:a16="http://schemas.microsoft.com/office/drawing/2014/main" id="{B65E83C0-98E2-084A-96EB-29F5ABF74A0D}"/>
              </a:ext>
            </a:extLst>
          </p:cNvPr>
          <p:cNvSpPr/>
          <p:nvPr/>
        </p:nvSpPr>
        <p:spPr>
          <a:xfrm>
            <a:off x="4733235" y="1795041"/>
            <a:ext cx="3553339" cy="3551314"/>
          </a:xfrm>
          <a:prstGeom prst="pie">
            <a:avLst>
              <a:gd name="adj1" fmla="val 12284950"/>
              <a:gd name="adj2" fmla="val 421972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Pie 11">
            <a:extLst>
              <a:ext uri="{FF2B5EF4-FFF2-40B4-BE49-F238E27FC236}">
                <a16:creationId xmlns:a16="http://schemas.microsoft.com/office/drawing/2014/main" id="{0D464EC9-9181-4D40-B643-AE5B5852A437}"/>
              </a:ext>
            </a:extLst>
          </p:cNvPr>
          <p:cNvSpPr/>
          <p:nvPr/>
        </p:nvSpPr>
        <p:spPr>
          <a:xfrm>
            <a:off x="4733235" y="1788058"/>
            <a:ext cx="3553339" cy="3551314"/>
          </a:xfrm>
          <a:prstGeom prst="pie">
            <a:avLst>
              <a:gd name="adj1" fmla="val 461088"/>
              <a:gd name="adj2" fmla="val 122346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Pie 12">
            <a:extLst>
              <a:ext uri="{FF2B5EF4-FFF2-40B4-BE49-F238E27FC236}">
                <a16:creationId xmlns:a16="http://schemas.microsoft.com/office/drawing/2014/main" id="{847BB985-0381-BA44-B005-D5D06C6AD947}"/>
              </a:ext>
            </a:extLst>
          </p:cNvPr>
          <p:cNvSpPr/>
          <p:nvPr/>
        </p:nvSpPr>
        <p:spPr>
          <a:xfrm>
            <a:off x="5326881" y="2376323"/>
            <a:ext cx="2366045" cy="2374783"/>
          </a:xfrm>
          <a:prstGeom prst="pie">
            <a:avLst>
              <a:gd name="adj1" fmla="val 46816"/>
              <a:gd name="adj2" fmla="val 1356828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Line Callout 2 (Border and Accent Bar) 18">
            <a:extLst>
              <a:ext uri="{FF2B5EF4-FFF2-40B4-BE49-F238E27FC236}">
                <a16:creationId xmlns:a16="http://schemas.microsoft.com/office/drawing/2014/main" id="{0956E8F7-18EE-4147-96C4-EE0FC1487AAA}"/>
              </a:ext>
            </a:extLst>
          </p:cNvPr>
          <p:cNvSpPr/>
          <p:nvPr/>
        </p:nvSpPr>
        <p:spPr>
          <a:xfrm>
            <a:off x="671948" y="5425342"/>
            <a:ext cx="2337955" cy="588266"/>
          </a:xfrm>
          <a:prstGeom prst="accentBorderCallout2">
            <a:avLst>
              <a:gd name="adj1" fmla="val 49851"/>
              <a:gd name="adj2" fmla="val 103755"/>
              <a:gd name="adj3" fmla="val 50143"/>
              <a:gd name="adj4" fmla="val 140476"/>
              <a:gd name="adj5" fmla="val -18146"/>
              <a:gd name="adj6" fmla="val 194003"/>
            </a:avLst>
          </a:prstGeom>
          <a:solidFill>
            <a:schemeClr val="bg1">
              <a:lumMod val="95000"/>
            </a:schemeClr>
          </a:solidFill>
          <a:ln w="190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Studiare</a:t>
            </a:r>
            <a:b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(ma anche: giocare, scoprire)</a:t>
            </a:r>
          </a:p>
        </p:txBody>
      </p:sp>
      <p:sp>
        <p:nvSpPr>
          <p:cNvPr id="21" name="Line Callout 2 (Border and Accent Bar) 20">
            <a:extLst>
              <a:ext uri="{FF2B5EF4-FFF2-40B4-BE49-F238E27FC236}">
                <a16:creationId xmlns:a16="http://schemas.microsoft.com/office/drawing/2014/main" id="{3D10EC64-3F22-BA4B-BEB5-C766E8E59B51}"/>
              </a:ext>
            </a:extLst>
          </p:cNvPr>
          <p:cNvSpPr/>
          <p:nvPr/>
        </p:nvSpPr>
        <p:spPr>
          <a:xfrm>
            <a:off x="9527533" y="1272505"/>
            <a:ext cx="1891145" cy="588266"/>
          </a:xfrm>
          <a:prstGeom prst="accentBorderCallout2">
            <a:avLst>
              <a:gd name="adj1" fmla="val 65748"/>
              <a:gd name="adj2" fmla="val -2838"/>
              <a:gd name="adj3" fmla="val 64527"/>
              <a:gd name="adj4" fmla="val -23810"/>
              <a:gd name="adj5" fmla="val 117023"/>
              <a:gd name="adj6" fmla="val -64799"/>
            </a:avLst>
          </a:prstGeom>
          <a:solidFill>
            <a:schemeClr val="bg1">
              <a:lumMod val="95000"/>
            </a:schemeClr>
          </a:solidFill>
          <a:ln w="190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Manager in ambito IT</a:t>
            </a:r>
          </a:p>
        </p:txBody>
      </p:sp>
      <p:sp>
        <p:nvSpPr>
          <p:cNvPr id="27" name="Pie 26">
            <a:extLst>
              <a:ext uri="{FF2B5EF4-FFF2-40B4-BE49-F238E27FC236}">
                <a16:creationId xmlns:a16="http://schemas.microsoft.com/office/drawing/2014/main" id="{DEA1F787-76AA-F041-AD82-F63E45CA1E11}"/>
              </a:ext>
            </a:extLst>
          </p:cNvPr>
          <p:cNvSpPr/>
          <p:nvPr/>
        </p:nvSpPr>
        <p:spPr>
          <a:xfrm>
            <a:off x="5336013" y="2389087"/>
            <a:ext cx="2366045" cy="2374783"/>
          </a:xfrm>
          <a:prstGeom prst="pie">
            <a:avLst>
              <a:gd name="adj1" fmla="val 46816"/>
              <a:gd name="adj2" fmla="val 1576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Pie 10">
            <a:extLst>
              <a:ext uri="{FF2B5EF4-FFF2-40B4-BE49-F238E27FC236}">
                <a16:creationId xmlns:a16="http://schemas.microsoft.com/office/drawing/2014/main" id="{D8F53F6E-8BC8-D94B-B60A-532530F04EFC}"/>
              </a:ext>
            </a:extLst>
          </p:cNvPr>
          <p:cNvSpPr/>
          <p:nvPr/>
        </p:nvSpPr>
        <p:spPr>
          <a:xfrm>
            <a:off x="5326881" y="2383306"/>
            <a:ext cx="2366045" cy="2374783"/>
          </a:xfrm>
          <a:prstGeom prst="pie">
            <a:avLst>
              <a:gd name="adj1" fmla="val 13569398"/>
              <a:gd name="adj2" fmla="val 401661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6E2302-3FEB-C649-8AF3-EF9D119DC3CF}"/>
              </a:ext>
            </a:extLst>
          </p:cNvPr>
          <p:cNvSpPr/>
          <p:nvPr/>
        </p:nvSpPr>
        <p:spPr>
          <a:xfrm>
            <a:off x="5920526" y="2974673"/>
            <a:ext cx="1178752" cy="1178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Line Callout 2 (Border and Accent Bar) 24">
            <a:extLst>
              <a:ext uri="{FF2B5EF4-FFF2-40B4-BE49-F238E27FC236}">
                <a16:creationId xmlns:a16="http://schemas.microsoft.com/office/drawing/2014/main" id="{F2F41EC5-9DC5-F947-A5DD-29A754A95E4E}"/>
              </a:ext>
            </a:extLst>
          </p:cNvPr>
          <p:cNvSpPr/>
          <p:nvPr/>
        </p:nvSpPr>
        <p:spPr>
          <a:xfrm>
            <a:off x="4200370" y="70417"/>
            <a:ext cx="1891145" cy="588266"/>
          </a:xfrm>
          <a:prstGeom prst="accentBorderCallout2">
            <a:avLst>
              <a:gd name="adj1" fmla="val 67514"/>
              <a:gd name="adj2" fmla="val 102657"/>
              <a:gd name="adj3" fmla="val 67759"/>
              <a:gd name="adj4" fmla="val 117492"/>
              <a:gd name="adj5" fmla="val 273006"/>
              <a:gd name="adj6" fmla="val 144330"/>
            </a:avLst>
          </a:prstGeom>
          <a:solidFill>
            <a:schemeClr val="bg1">
              <a:lumMod val="95000"/>
            </a:schemeClr>
          </a:solidFill>
          <a:ln w="190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Continuare a studiare</a:t>
            </a:r>
          </a:p>
        </p:txBody>
      </p:sp>
      <p:sp>
        <p:nvSpPr>
          <p:cNvPr id="24" name="Line Callout 2 (Border and Accent Bar) 23">
            <a:extLst>
              <a:ext uri="{FF2B5EF4-FFF2-40B4-BE49-F238E27FC236}">
                <a16:creationId xmlns:a16="http://schemas.microsoft.com/office/drawing/2014/main" id="{98666902-2FB9-9A4F-BB29-E94577FB24AB}"/>
              </a:ext>
            </a:extLst>
          </p:cNvPr>
          <p:cNvSpPr/>
          <p:nvPr/>
        </p:nvSpPr>
        <p:spPr>
          <a:xfrm>
            <a:off x="9366538" y="5239297"/>
            <a:ext cx="1891145" cy="588266"/>
          </a:xfrm>
          <a:prstGeom prst="accentBorderCallout2">
            <a:avLst>
              <a:gd name="adj1" fmla="val 65748"/>
              <a:gd name="adj2" fmla="val -2838"/>
              <a:gd name="adj3" fmla="val 67050"/>
              <a:gd name="adj4" fmla="val -24961"/>
              <a:gd name="adj5" fmla="val -328100"/>
              <a:gd name="adj6" fmla="val -111502"/>
            </a:avLst>
          </a:prstGeom>
          <a:solidFill>
            <a:schemeClr val="bg1">
              <a:lumMod val="95000"/>
            </a:schemeClr>
          </a:solidFill>
          <a:ln w="190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Cyber 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678B7-E378-1D43-83CF-54792E84188F}"/>
              </a:ext>
            </a:extLst>
          </p:cNvPr>
          <p:cNvSpPr txBox="1"/>
          <p:nvPr/>
        </p:nvSpPr>
        <p:spPr>
          <a:xfrm>
            <a:off x="163065" y="1577354"/>
            <a:ext cx="3688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Due parole su di me, per presentarmi: come ho trascorso il mio tempo fino ad oggi?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B88708-3BE1-8D43-A73B-73C15B97007D}"/>
              </a:ext>
            </a:extLst>
          </p:cNvPr>
          <p:cNvGrpSpPr/>
          <p:nvPr/>
        </p:nvGrpSpPr>
        <p:grpSpPr>
          <a:xfrm>
            <a:off x="9824605" y="3813720"/>
            <a:ext cx="1891145" cy="588266"/>
            <a:chOff x="9824605" y="3813720"/>
            <a:chExt cx="1891145" cy="588266"/>
          </a:xfrm>
        </p:grpSpPr>
        <p:sp>
          <p:nvSpPr>
            <p:cNvPr id="23" name="Line Callout 2 (Border and Accent Bar) 22">
              <a:extLst>
                <a:ext uri="{FF2B5EF4-FFF2-40B4-BE49-F238E27FC236}">
                  <a16:creationId xmlns:a16="http://schemas.microsoft.com/office/drawing/2014/main" id="{41886113-3817-9E4E-B88E-05DBE961D512}"/>
                </a:ext>
              </a:extLst>
            </p:cNvPr>
            <p:cNvSpPr/>
            <p:nvPr/>
          </p:nvSpPr>
          <p:spPr>
            <a:xfrm>
              <a:off x="9824605" y="3813720"/>
              <a:ext cx="1891145" cy="588266"/>
            </a:xfrm>
            <a:prstGeom prst="accentBorderCallout2">
              <a:avLst>
                <a:gd name="adj1" fmla="val 65748"/>
                <a:gd name="adj2" fmla="val -2838"/>
                <a:gd name="adj3" fmla="val 64527"/>
                <a:gd name="adj4" fmla="val -23810"/>
                <a:gd name="adj5" fmla="val -153230"/>
                <a:gd name="adj6" fmla="val -106008"/>
              </a:avLst>
            </a:prstGeom>
            <a:solidFill>
              <a:schemeClr val="bg1">
                <a:lumMod val="95000"/>
              </a:schemeClr>
            </a:solidFill>
            <a:ln w="1905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400" b="1" dirty="0">
                  <a:solidFill>
                    <a:schemeClr val="accent1">
                      <a:lumMod val="75000"/>
                    </a:schemeClr>
                  </a:solidFill>
                </a:rPr>
                <a:t>Docente di Informatica e Ottimizzazione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0B7AA86-B254-3042-9C99-E9C2B467E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165306" y="4120096"/>
              <a:ext cx="506744" cy="211248"/>
            </a:xfrm>
            <a:prstGeom prst="rect">
              <a:avLst/>
            </a:prstGeom>
          </p:spPr>
        </p:pic>
      </p:grpSp>
      <p:sp>
        <p:nvSpPr>
          <p:cNvPr id="20" name="Line Callout 2 (Border and Accent Bar) 19">
            <a:extLst>
              <a:ext uri="{FF2B5EF4-FFF2-40B4-BE49-F238E27FC236}">
                <a16:creationId xmlns:a16="http://schemas.microsoft.com/office/drawing/2014/main" id="{191A4BA0-2807-EF42-ACE7-0FA7962B1D97}"/>
              </a:ext>
            </a:extLst>
          </p:cNvPr>
          <p:cNvSpPr/>
          <p:nvPr/>
        </p:nvSpPr>
        <p:spPr>
          <a:xfrm>
            <a:off x="523010" y="3407293"/>
            <a:ext cx="1891145" cy="588266"/>
          </a:xfrm>
          <a:prstGeom prst="accentBorderCallout2">
            <a:avLst>
              <a:gd name="adj1" fmla="val 49851"/>
              <a:gd name="adj2" fmla="val 103755"/>
              <a:gd name="adj3" fmla="val 44592"/>
              <a:gd name="adj4" fmla="val 138749"/>
              <a:gd name="adj5" fmla="val -130199"/>
              <a:gd name="adj6" fmla="val 202705"/>
            </a:avLst>
          </a:prstGeom>
          <a:solidFill>
            <a:schemeClr val="bg1">
              <a:lumMod val="95000"/>
            </a:schemeClr>
          </a:solidFill>
          <a:ln w="190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Imprenditore in ambito IT</a:t>
            </a:r>
          </a:p>
        </p:txBody>
      </p:sp>
      <p:sp>
        <p:nvSpPr>
          <p:cNvPr id="22" name="Line Callout 2 (Border and Accent Bar) 21">
            <a:extLst>
              <a:ext uri="{FF2B5EF4-FFF2-40B4-BE49-F238E27FC236}">
                <a16:creationId xmlns:a16="http://schemas.microsoft.com/office/drawing/2014/main" id="{594499AF-B380-604F-BCD2-63F34E484743}"/>
              </a:ext>
            </a:extLst>
          </p:cNvPr>
          <p:cNvSpPr/>
          <p:nvPr/>
        </p:nvSpPr>
        <p:spPr>
          <a:xfrm>
            <a:off x="10009908" y="2383306"/>
            <a:ext cx="1891145" cy="588266"/>
          </a:xfrm>
          <a:prstGeom prst="accentBorderCallout2">
            <a:avLst>
              <a:gd name="adj1" fmla="val 65748"/>
              <a:gd name="adj2" fmla="val -2838"/>
              <a:gd name="adj3" fmla="val 64527"/>
              <a:gd name="adj4" fmla="val -23810"/>
              <a:gd name="adj5" fmla="val 117023"/>
              <a:gd name="adj6" fmla="val -64799"/>
            </a:avLst>
          </a:prstGeom>
          <a:solidFill>
            <a:schemeClr val="bg1">
              <a:lumMod val="95000"/>
            </a:schemeClr>
          </a:solidFill>
          <a:ln w="190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Manager in ambito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2320610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  <p:bldP spid="5" grpId="0" animBg="1"/>
      <p:bldP spid="16" grpId="0" animBg="1"/>
      <p:bldP spid="10" grpId="0" animBg="1"/>
      <p:bldP spid="19" grpId="0" animBg="1"/>
      <p:bldP spid="21" grpId="0" animBg="1"/>
      <p:bldP spid="11" grpId="0" animBg="1"/>
      <p:bldP spid="25" grpId="0" animBg="1"/>
      <p:bldP spid="24" grpId="0" animBg="1"/>
      <p:bldP spid="20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NSR: presentazione dell’azienda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3327"/>
            <a:ext cx="10515600" cy="4493636"/>
          </a:xfrm>
        </p:spPr>
        <p:txBody>
          <a:bodyPr>
            <a:normAutofit fontScale="85000" lnSpcReduction="20000"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NSR</a:t>
            </a:r>
            <a:r>
              <a:rPr lang="it-IT" dirty="0"/>
              <a:t> è una società italiana di </a:t>
            </a:r>
            <a:r>
              <a:rPr lang="it-IT" b="1" dirty="0">
                <a:solidFill>
                  <a:srgbClr val="C00000"/>
                </a:solidFill>
              </a:rPr>
              <a:t>ingegneria informatica </a:t>
            </a:r>
            <a:r>
              <a:rPr lang="it-IT" dirty="0"/>
              <a:t>a capitale privato, certificata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UNI EN ISO 9001:2008 </a:t>
            </a:r>
            <a:r>
              <a:rPr lang="it-IT" dirty="0"/>
              <a:t>e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IEC ISO 27001:2013</a:t>
            </a:r>
            <a:r>
              <a:rPr lang="it-IT" dirty="0"/>
              <a:t>, abilitata al trattamento di informazioni classificate</a:t>
            </a:r>
          </a:p>
          <a:p>
            <a:endParaRPr lang="it-IT" sz="1200" dirty="0"/>
          </a:p>
          <a:p>
            <a:r>
              <a:rPr lang="it-IT" dirty="0"/>
              <a:t>NSR, fondata nel 1992, è presente sul mercato da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25 anni</a:t>
            </a:r>
            <a:r>
              <a:rPr lang="it-IT" dirty="0"/>
              <a:t>, con un volume di attività di circa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24 milioni di euro/anno</a:t>
            </a:r>
            <a:r>
              <a:rPr lang="it-IT" dirty="0"/>
              <a:t>, in costante crescita</a:t>
            </a:r>
          </a:p>
          <a:p>
            <a:endParaRPr lang="it-IT" sz="1200" dirty="0"/>
          </a:p>
          <a:p>
            <a:r>
              <a:rPr lang="it-IT" dirty="0"/>
              <a:t>La struttura, composta da un organico stabile di </a:t>
            </a:r>
            <a:r>
              <a:rPr lang="it-IT" b="1" dirty="0">
                <a:solidFill>
                  <a:srgbClr val="C00000"/>
                </a:solidFill>
              </a:rPr>
              <a:t>190 persone </a:t>
            </a:r>
            <a:r>
              <a:rPr lang="it-IT" dirty="0"/>
              <a:t>altamente specializzate e fidelizzate dislocate sulle tre sedi di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Roma</a:t>
            </a:r>
            <a:r>
              <a:rPr lang="it-IT" dirty="0"/>
              <a:t>,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Milano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/>
              <a:t>e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Cosenza</a:t>
            </a:r>
            <a:r>
              <a:rPr lang="it-IT" dirty="0"/>
              <a:t>, ha permesso a NSR di acquisire conoscenze non solo tecniche, ma anche organizzative e di business</a:t>
            </a:r>
          </a:p>
          <a:p>
            <a:endParaRPr lang="it-IT" sz="1200" dirty="0"/>
          </a:p>
          <a:p>
            <a:r>
              <a:rPr lang="it-IT" dirty="0"/>
              <a:t>NSR si pone sul mercato come azienda in grado di realizzare </a:t>
            </a:r>
            <a:r>
              <a:rPr lang="it-IT" b="1" dirty="0">
                <a:solidFill>
                  <a:srgbClr val="C00000"/>
                </a:solidFill>
              </a:rPr>
              <a:t>progetti ICT</a:t>
            </a:r>
            <a:r>
              <a:rPr lang="it-IT" dirty="0"/>
              <a:t>, proponendo </a:t>
            </a:r>
            <a:r>
              <a:rPr lang="it-IT" b="1" dirty="0">
                <a:solidFill>
                  <a:srgbClr val="C00000"/>
                </a:solidFill>
              </a:rPr>
              <a:t>soluzioni innovative</a:t>
            </a:r>
            <a:r>
              <a:rPr lang="it-IT" dirty="0"/>
              <a:t> che impiegano le proprie competenze specialistiche, organizzative e metodologiche nella conduzione di progetti informatici, in particolare nell’area della manutenzione dei sistemi e dei servizi a supporto della sicurezza delle informazioni e dei dati</a:t>
            </a:r>
          </a:p>
          <a:p>
            <a:endParaRPr lang="it-IT" sz="1200" dirty="0"/>
          </a:p>
          <a:p>
            <a:r>
              <a:rPr lang="it-IT" dirty="0"/>
              <a:t>NSR si occupa di </a:t>
            </a:r>
            <a:r>
              <a:rPr lang="it-IT" b="1" dirty="0"/>
              <a:t>sistemi antifrode</a:t>
            </a:r>
            <a:r>
              <a:rPr lang="it-IT" dirty="0"/>
              <a:t>, </a:t>
            </a:r>
            <a:r>
              <a:rPr lang="it-IT" b="1" dirty="0"/>
              <a:t>manutenzione</a:t>
            </a:r>
            <a:r>
              <a:rPr lang="it-IT" dirty="0"/>
              <a:t> di grandi sistemi IT, </a:t>
            </a:r>
            <a:r>
              <a:rPr lang="it-IT" b="1" dirty="0">
                <a:solidFill>
                  <a:srgbClr val="C00000"/>
                </a:solidFill>
              </a:rPr>
              <a:t>sistemi e servizi per la sicurezza delle informazioni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23508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NSR: presenza sul mercato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/>
              <a:t>Le soluzioni e i servizi offerti da NSR si posizionano sulla fascia di mercato costituita da </a:t>
            </a:r>
            <a:r>
              <a:rPr lang="it-IT" b="1" dirty="0">
                <a:solidFill>
                  <a:srgbClr val="C80000"/>
                </a:solidFill>
              </a:rPr>
              <a:t>grandi aziende private </a:t>
            </a:r>
            <a:r>
              <a:rPr lang="it-IT" dirty="0"/>
              <a:t>ed </a:t>
            </a:r>
            <a:r>
              <a:rPr lang="it-IT" b="1" dirty="0">
                <a:solidFill>
                  <a:srgbClr val="C80000"/>
                </a:solidFill>
              </a:rPr>
              <a:t>enti pubblici</a:t>
            </a:r>
          </a:p>
          <a:p>
            <a:endParaRPr lang="it-IT" dirty="0"/>
          </a:p>
          <a:p>
            <a:r>
              <a:rPr lang="it-IT" b="1" dirty="0"/>
              <a:t>Pubblica Amministrazione</a:t>
            </a:r>
          </a:p>
          <a:p>
            <a:pPr lvl="1"/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Banca d’Italia, INAIL, INPS, Roma Capitale,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</a:rPr>
              <a:t>Invitalia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, Istituto Poligrafico Zecca dello Stato, Ministero dello Sviluppo Economico, Ministero della Difesa, Ministero dell’Economia e delle Finanze, Ministero dell’Interno, Ministero delle Infrastrutture, SOGEI, CONSIP, Casellario Giudiziale, Arma dei Carabinieri</a:t>
            </a:r>
          </a:p>
          <a:p>
            <a:endParaRPr lang="it-IT" sz="1500" dirty="0"/>
          </a:p>
          <a:p>
            <a:r>
              <a:rPr lang="it-IT" b="1" dirty="0"/>
              <a:t>Banche</a:t>
            </a:r>
          </a:p>
          <a:p>
            <a:pPr lvl="1"/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Unicredit Group, Gruppo Intesa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</a:rPr>
              <a:t>SanPaolo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, Banca Monte dei Paschi di Siena</a:t>
            </a:r>
          </a:p>
          <a:p>
            <a:endParaRPr lang="it-IT" sz="1700" dirty="0"/>
          </a:p>
          <a:p>
            <a:r>
              <a:rPr lang="it-IT" b="1" dirty="0" err="1"/>
              <a:t>Telco</a:t>
            </a:r>
            <a:endParaRPr lang="it-IT" b="1" dirty="0"/>
          </a:p>
          <a:p>
            <a:pPr lvl="1"/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Telecom Italia, Fastweb, H3G,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</a:rPr>
              <a:t>British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 Telecom</a:t>
            </a:r>
          </a:p>
          <a:p>
            <a:pPr lvl="1"/>
            <a:endParaRPr lang="it-IT" sz="1500" dirty="0"/>
          </a:p>
          <a:p>
            <a:r>
              <a:rPr lang="it-IT" b="1" dirty="0"/>
              <a:t>Utilities e Servizi</a:t>
            </a:r>
          </a:p>
          <a:p>
            <a:pPr lvl="1"/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ANAS, Autostrade per l’Italia, Ferrovie dello Stato, Gruppo Poste Italiane, Alitalia, ENAV, ESA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782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NSR: partnership, una leva determinante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>
            <a:noAutofit/>
          </a:bodyPr>
          <a:lstStyle/>
          <a:p>
            <a:r>
              <a:rPr lang="it-IT" sz="2000" dirty="0"/>
              <a:t>Principali </a:t>
            </a:r>
            <a:r>
              <a:rPr lang="it-IT" sz="2000" b="1" dirty="0">
                <a:solidFill>
                  <a:srgbClr val="C80000"/>
                </a:solidFill>
              </a:rPr>
              <a:t>partner di business</a:t>
            </a:r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1100" dirty="0"/>
          </a:p>
          <a:p>
            <a:endParaRPr lang="it-IT" sz="900" dirty="0"/>
          </a:p>
          <a:p>
            <a:r>
              <a:rPr lang="it-IT" sz="2000" dirty="0"/>
              <a:t>Dal 2013 siamo membri della </a:t>
            </a:r>
            <a:r>
              <a:rPr lang="it-IT" sz="2000" b="1" i="1" dirty="0" err="1">
                <a:solidFill>
                  <a:srgbClr val="C80000"/>
                </a:solidFill>
              </a:rPr>
              <a:t>Gartner</a:t>
            </a:r>
            <a:r>
              <a:rPr lang="it-IT" sz="2000" b="1" i="1" dirty="0">
                <a:solidFill>
                  <a:srgbClr val="C80000"/>
                </a:solidFill>
              </a:rPr>
              <a:t> Analyst Relations Community</a:t>
            </a:r>
          </a:p>
          <a:p>
            <a:endParaRPr lang="it-IT" sz="1000" dirty="0"/>
          </a:p>
          <a:p>
            <a:r>
              <a:rPr lang="it-IT" sz="2000" dirty="0"/>
              <a:t>Partnership e partecipazioni:</a:t>
            </a:r>
          </a:p>
          <a:p>
            <a:endParaRPr lang="it-IT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6" name="Immagine 3" descr="EMC-R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17" y="2191939"/>
            <a:ext cx="1584176" cy="365103"/>
          </a:xfrm>
          <a:prstGeom prst="rect">
            <a:avLst/>
          </a:prstGeom>
        </p:spPr>
      </p:pic>
      <p:pic>
        <p:nvPicPr>
          <p:cNvPr id="7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58" y="1840956"/>
            <a:ext cx="718452" cy="718452"/>
          </a:xfrm>
          <a:prstGeom prst="rect">
            <a:avLst/>
          </a:prstGeom>
        </p:spPr>
      </p:pic>
      <p:grpSp>
        <p:nvGrpSpPr>
          <p:cNvPr id="8" name="Gruppo 6" title="FIS Memento"/>
          <p:cNvGrpSpPr/>
          <p:nvPr/>
        </p:nvGrpSpPr>
        <p:grpSpPr>
          <a:xfrm>
            <a:off x="899288" y="2050454"/>
            <a:ext cx="1368152" cy="648072"/>
            <a:chOff x="467544" y="1988840"/>
            <a:chExt cx="1728192" cy="754352"/>
          </a:xfrm>
        </p:grpSpPr>
        <p:pic>
          <p:nvPicPr>
            <p:cNvPr id="9" name="Immagine 7" descr="Mement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2348880"/>
              <a:ext cx="1728192" cy="394312"/>
            </a:xfrm>
            <a:prstGeom prst="rect">
              <a:avLst/>
            </a:prstGeom>
          </p:spPr>
        </p:pic>
        <p:pic>
          <p:nvPicPr>
            <p:cNvPr id="10" name="Immagin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588" y="1988840"/>
              <a:ext cx="936104" cy="385106"/>
            </a:xfrm>
            <a:prstGeom prst="rect">
              <a:avLst/>
            </a:prstGeom>
          </p:spPr>
        </p:pic>
      </p:grpSp>
      <p:sp>
        <p:nvSpPr>
          <p:cNvPr id="11" name="CasellaDiTesto 10"/>
          <p:cNvSpPr txBox="1"/>
          <p:nvPr/>
        </p:nvSpPr>
        <p:spPr>
          <a:xfrm>
            <a:off x="755272" y="269852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FIS Memento</a:t>
            </a:r>
          </a:p>
          <a:p>
            <a:pPr algn="ctr"/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Soluzioni antifrode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2596005" y="2679362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EMC RSA</a:t>
            </a:r>
          </a:p>
          <a:p>
            <a:pPr algn="ctr"/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Soluzioni di IT security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607672" y="2661962"/>
            <a:ext cx="1931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Leonardo Finmeccanica</a:t>
            </a:r>
          </a:p>
          <a:p>
            <a:pPr algn="ctr"/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Integrazione di soluzioni di IT security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6704966" y="2698526"/>
            <a:ext cx="1859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Ernst &amp; Young</a:t>
            </a:r>
            <a:b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</a:b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Consulting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,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Compliance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,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Risk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Man.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697" y="2194470"/>
            <a:ext cx="1917700" cy="330200"/>
          </a:xfrm>
          <a:prstGeom prst="rect">
            <a:avLst/>
          </a:prstGeom>
        </p:spPr>
      </p:pic>
      <p:pic>
        <p:nvPicPr>
          <p:cNvPr id="16" name="Immagin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916" y="2266478"/>
            <a:ext cx="1087696" cy="237439"/>
          </a:xfrm>
          <a:prstGeom prst="rect">
            <a:avLst/>
          </a:prstGeom>
        </p:spPr>
      </p:pic>
      <p:sp>
        <p:nvSpPr>
          <p:cNvPr id="17" name="CasellaDiTesto 13"/>
          <p:cNvSpPr txBox="1"/>
          <p:nvPr/>
        </p:nvSpPr>
        <p:spPr>
          <a:xfrm>
            <a:off x="8659460" y="2709234"/>
            <a:ext cx="1512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Deloitte</a:t>
            </a:r>
            <a:endParaRPr lang="it-IT" sz="1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  <a:p>
            <a:pPr algn="ctr"/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Consulting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mr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–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Risk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Management</a:t>
            </a:r>
          </a:p>
        </p:txBody>
      </p:sp>
      <p:pic>
        <p:nvPicPr>
          <p:cNvPr id="18" name="Immagin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66" y="4094792"/>
            <a:ext cx="1224136" cy="2780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BF3551B-B9F7-3C4D-8404-3694A5A3DF08}"/>
              </a:ext>
            </a:extLst>
          </p:cNvPr>
          <p:cNvSpPr txBox="1"/>
          <p:nvPr/>
        </p:nvSpPr>
        <p:spPr>
          <a:xfrm>
            <a:off x="1724894" y="4977243"/>
            <a:ext cx="17178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1400" dirty="0"/>
          </a:p>
          <a:p>
            <a:pPr algn="ctr"/>
            <a:endParaRPr lang="it-IT" sz="1400" dirty="0"/>
          </a:p>
          <a:p>
            <a:pPr algn="ctr"/>
            <a:r>
              <a:rPr lang="it-IT" sz="1400" dirty="0"/>
              <a:t>Distretto </a:t>
            </a:r>
            <a:r>
              <a:rPr lang="it-IT" sz="1400" dirty="0" err="1"/>
              <a:t>CyberSecurity</a:t>
            </a:r>
            <a:r>
              <a:rPr lang="it-IT" sz="1400" dirty="0"/>
              <a:t> (Calabria)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DA362F-286C-554B-8793-0C4D3E2D1EA8}"/>
              </a:ext>
            </a:extLst>
          </p:cNvPr>
          <p:cNvSpPr txBox="1"/>
          <p:nvPr/>
        </p:nvSpPr>
        <p:spPr>
          <a:xfrm>
            <a:off x="6614881" y="4894115"/>
            <a:ext cx="17178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ECSO</a:t>
            </a:r>
          </a:p>
          <a:p>
            <a:pPr algn="ctr"/>
            <a:endParaRPr lang="it-IT" sz="1400" dirty="0"/>
          </a:p>
          <a:p>
            <a:pPr algn="ctr"/>
            <a:r>
              <a:rPr lang="it-IT" sz="1400" dirty="0" err="1"/>
              <a:t>European</a:t>
            </a:r>
            <a:r>
              <a:rPr lang="it-IT" sz="1400" dirty="0"/>
              <a:t> Cyber Security </a:t>
            </a:r>
            <a:r>
              <a:rPr lang="it-IT" sz="1400" dirty="0" err="1"/>
              <a:t>Organisation</a:t>
            </a:r>
            <a:endParaRPr lang="it-IT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10AB54-9D2D-4146-9F07-DE4EF5D3BB23}"/>
              </a:ext>
            </a:extLst>
          </p:cNvPr>
          <p:cNvSpPr txBox="1"/>
          <p:nvPr/>
        </p:nvSpPr>
        <p:spPr>
          <a:xfrm>
            <a:off x="3920740" y="4855830"/>
            <a:ext cx="20646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Centro di Competenza Cyber Security</a:t>
            </a:r>
          </a:p>
          <a:p>
            <a:pPr algn="ctr"/>
            <a:r>
              <a:rPr lang="it-IT" sz="1400" dirty="0"/>
              <a:t>in via di costituzione con Università «La Sapienza», Tor Vergata, Roma Tre e altri finanziato dal MISE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6AA0CD-1428-6C43-98D5-4C92C8BAB63D}"/>
              </a:ext>
            </a:extLst>
          </p:cNvPr>
          <p:cNvSpPr txBox="1"/>
          <p:nvPr/>
        </p:nvSpPr>
        <p:spPr>
          <a:xfrm>
            <a:off x="8729997" y="4855830"/>
            <a:ext cx="171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/>
              <a:t>EcoRecycling</a:t>
            </a:r>
            <a:endParaRPr lang="it-IT" sz="1400" b="1" dirty="0"/>
          </a:p>
          <a:p>
            <a:pPr algn="ctr"/>
            <a:endParaRPr lang="it-IT" sz="1400" dirty="0"/>
          </a:p>
          <a:p>
            <a:pPr algn="ctr"/>
            <a:r>
              <a:rPr lang="it-IT" sz="1400" dirty="0"/>
              <a:t>Spin-off Università «La Sapienza»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CC505ED-D9D6-0B40-8715-179A81A490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1101" y="4860021"/>
            <a:ext cx="1265402" cy="40750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5494978-EB76-264D-9ED2-571541CA20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530" y="4863121"/>
            <a:ext cx="1119067" cy="5550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6F356BF-1FAD-4745-B086-E9124310D3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8407" y="4928884"/>
            <a:ext cx="1302579" cy="2949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C5238-0B0C-B54C-9229-5E2C19F6F1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2508" y="2279027"/>
            <a:ext cx="1346887" cy="330990"/>
          </a:xfrm>
          <a:prstGeom prst="rect">
            <a:avLst/>
          </a:prstGeom>
        </p:spPr>
      </p:pic>
      <p:sp>
        <p:nvSpPr>
          <p:cNvPr id="28" name="CasellaDiTesto 12">
            <a:extLst>
              <a:ext uri="{FF2B5EF4-FFF2-40B4-BE49-F238E27FC236}">
                <a16:creationId xmlns:a16="http://schemas.microsoft.com/office/drawing/2014/main" id="{54410F02-3AF3-B146-A0DB-50D2DDA43DD1}"/>
              </a:ext>
            </a:extLst>
          </p:cNvPr>
          <p:cNvSpPr txBox="1"/>
          <p:nvPr/>
        </p:nvSpPr>
        <p:spPr>
          <a:xfrm>
            <a:off x="10140266" y="2709234"/>
            <a:ext cx="1931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Fastweb</a:t>
            </a:r>
          </a:p>
          <a:p>
            <a:pPr algn="ctr"/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Integrazione di soluzioni di IT security</a:t>
            </a:r>
          </a:p>
        </p:txBody>
      </p:sp>
    </p:spTree>
    <p:extLst>
      <p:ext uri="{BB962C8B-B14F-4D97-AF65-F5344CB8AC3E}">
        <p14:creationId xmlns:p14="http://schemas.microsoft.com/office/powerpoint/2010/main" val="127272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ED4C-9ABC-E044-A130-36353B33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Sicurezza delle informazioni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E2026-01F5-5948-9AA7-B4A36677C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/>
              <a:t>CyberSecurity </a:t>
            </a:r>
            <a:r>
              <a:rPr lang="it-IT">
                <a:sym typeface="Wingdings" pitchFamily="2" charset="2"/>
              </a:rPr>
              <a:t></a:t>
            </a:r>
            <a:r>
              <a:rPr lang="it-IT"/>
              <a:t> Sicurezza Informatica </a:t>
            </a:r>
            <a:r>
              <a:rPr lang="it-IT">
                <a:sym typeface="Wingdings" pitchFamily="2" charset="2"/>
              </a:rPr>
              <a:t></a:t>
            </a:r>
            <a:r>
              <a:rPr lang="it-IT"/>
              <a:t> Sicurezza delle informazioni</a:t>
            </a:r>
          </a:p>
          <a:p>
            <a:r>
              <a:rPr lang="it-IT"/>
              <a:t>Ci hanno insegnato che questo significa gestire le informazioni sulla base di tre “dimensioni ortogonali”:</a:t>
            </a:r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303B7-FFA3-C94A-8E67-D9C22D2F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FB6B5-26B4-604B-8315-955A9B13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6</a:t>
            </a:fld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262EEC-BC92-7A4C-9FAE-A87AADC4C002}"/>
              </a:ext>
            </a:extLst>
          </p:cNvPr>
          <p:cNvCxnSpPr/>
          <p:nvPr/>
        </p:nvCxnSpPr>
        <p:spPr>
          <a:xfrm flipV="1">
            <a:off x="4498429" y="2811401"/>
            <a:ext cx="10510" cy="1608083"/>
          </a:xfrm>
          <a:prstGeom prst="straightConnector1">
            <a:avLst/>
          </a:prstGeom>
          <a:ln w="139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4D476C-768E-6243-A4CF-FBC2D4BE25A0}"/>
              </a:ext>
            </a:extLst>
          </p:cNvPr>
          <p:cNvCxnSpPr/>
          <p:nvPr/>
        </p:nvCxnSpPr>
        <p:spPr>
          <a:xfrm>
            <a:off x="4508939" y="4419484"/>
            <a:ext cx="2196662" cy="0"/>
          </a:xfrm>
          <a:prstGeom prst="straightConnector1">
            <a:avLst/>
          </a:prstGeom>
          <a:ln w="139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66B218-9984-4449-A75E-47671AB4B697}"/>
              </a:ext>
            </a:extLst>
          </p:cNvPr>
          <p:cNvCxnSpPr/>
          <p:nvPr/>
        </p:nvCxnSpPr>
        <p:spPr>
          <a:xfrm flipH="1">
            <a:off x="3397472" y="4419484"/>
            <a:ext cx="1100957" cy="840827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99ABA2-0D7F-834B-AD72-D9EBADC3A1E5}"/>
              </a:ext>
            </a:extLst>
          </p:cNvPr>
          <p:cNvSpPr txBox="1"/>
          <p:nvPr/>
        </p:nvSpPr>
        <p:spPr>
          <a:xfrm>
            <a:off x="4678782" y="2969870"/>
            <a:ext cx="136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00B050"/>
                </a:solidFill>
              </a:rPr>
              <a:t>Riservatezza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3617B-2135-714D-BA4C-1FA1774A2027}"/>
              </a:ext>
            </a:extLst>
          </p:cNvPr>
          <p:cNvSpPr txBox="1"/>
          <p:nvPr/>
        </p:nvSpPr>
        <p:spPr>
          <a:xfrm>
            <a:off x="5726550" y="4590485"/>
            <a:ext cx="99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C00000"/>
                </a:solidFill>
              </a:rPr>
              <a:t>Integrità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11B27-2D9E-C047-A272-43A00011D024}"/>
              </a:ext>
            </a:extLst>
          </p:cNvPr>
          <p:cNvSpPr txBox="1"/>
          <p:nvPr/>
        </p:nvSpPr>
        <p:spPr>
          <a:xfrm>
            <a:off x="3916873" y="5019637"/>
            <a:ext cx="138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accent1"/>
                </a:solidFill>
              </a:rPr>
              <a:t>Disponibilità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341E4-BE4E-C746-A292-AC538157E5FE}"/>
              </a:ext>
            </a:extLst>
          </p:cNvPr>
          <p:cNvSpPr txBox="1"/>
          <p:nvPr/>
        </p:nvSpPr>
        <p:spPr>
          <a:xfrm>
            <a:off x="6825343" y="4861985"/>
            <a:ext cx="478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+mj-lt"/>
              </a:rPr>
              <a:t>… ma anche Tracciabilità / Accounting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37684-F017-F04C-B6D5-FE3B5CF9ADA4}"/>
              </a:ext>
            </a:extLst>
          </p:cNvPr>
          <p:cNvSpPr txBox="1"/>
          <p:nvPr/>
        </p:nvSpPr>
        <p:spPr>
          <a:xfrm>
            <a:off x="838200" y="5674057"/>
            <a:ext cx="537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400">
                <a:latin typeface="+mj-lt"/>
              </a:rPr>
              <a:t>Non sembra una materia complicata!</a:t>
            </a:r>
          </a:p>
        </p:txBody>
      </p:sp>
    </p:spTree>
    <p:extLst>
      <p:ext uri="{BB962C8B-B14F-4D97-AF65-F5344CB8AC3E}">
        <p14:creationId xmlns:p14="http://schemas.microsoft.com/office/powerpoint/2010/main" val="414481688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C7643-EC46-9A45-A6E2-D8EF1800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Cybersecurity</a:t>
            </a:r>
            <a:r>
              <a:rPr lang="it-IT" dirty="0"/>
              <a:t> </a:t>
            </a:r>
            <a:r>
              <a:rPr lang="it-IT" dirty="0" err="1"/>
              <a:t>Domains</a:t>
            </a:r>
            <a:r>
              <a:rPr lang="it-IT" dirty="0"/>
              <a:t> </a:t>
            </a:r>
            <a:r>
              <a:rPr lang="it-IT" dirty="0" err="1"/>
              <a:t>Map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F7111-BE1C-9848-A63C-197CB99A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61C4B-8355-0B47-A866-6112D4A4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B622A6-97E3-1D43-B29B-F23D560F8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89" y="1380265"/>
            <a:ext cx="9015019" cy="497998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033DC-CBC1-9041-BBB5-29C9F673A3D5}"/>
              </a:ext>
            </a:extLst>
          </p:cNvPr>
          <p:cNvSpPr/>
          <p:nvPr/>
        </p:nvSpPr>
        <p:spPr>
          <a:xfrm>
            <a:off x="4909624" y="2152357"/>
            <a:ext cx="872197" cy="3376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E0D49B-860A-DD4A-9C90-DE814F7EBF1E}"/>
              </a:ext>
            </a:extLst>
          </p:cNvPr>
          <p:cNvSpPr/>
          <p:nvPr/>
        </p:nvSpPr>
        <p:spPr>
          <a:xfrm>
            <a:off x="4288301" y="1819266"/>
            <a:ext cx="1184031" cy="3967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83480E-B43E-0A4C-B7BD-798407209A70}"/>
              </a:ext>
            </a:extLst>
          </p:cNvPr>
          <p:cNvSpPr/>
          <p:nvPr/>
        </p:nvSpPr>
        <p:spPr>
          <a:xfrm>
            <a:off x="3666980" y="2295222"/>
            <a:ext cx="1184031" cy="3967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57AA13-A6C7-314A-9015-6F25B835416F}"/>
              </a:ext>
            </a:extLst>
          </p:cNvPr>
          <p:cNvSpPr/>
          <p:nvPr/>
        </p:nvSpPr>
        <p:spPr>
          <a:xfrm>
            <a:off x="2539219" y="2644568"/>
            <a:ext cx="935501" cy="3967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965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Firma digitale: gli obiettivi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La firma digitale (firma elettronica qualificata, nel nostro ordinamento) è uno strumento ormai molto diffuso per la semplificazione dei procedimenti amministrativi nella PA e nelle relazioni tra la PA e i cittadini e le imprese</a:t>
            </a:r>
            <a:br>
              <a:rPr lang="it-IT" dirty="0"/>
            </a:br>
            <a:r>
              <a:rPr lang="it-IT" dirty="0"/>
              <a:t>(</a:t>
            </a:r>
            <a:r>
              <a:rPr lang="it-IT" i="1" dirty="0"/>
              <a:t>a Roma Tre la usiamo anche per firmare i verbali d’esame!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È uno strumento formidabile per soddisfare le seguenti esigenze:</a:t>
            </a:r>
          </a:p>
          <a:p>
            <a:pPr lvl="1"/>
            <a:endParaRPr lang="it-IT" sz="1000" dirty="0"/>
          </a:p>
          <a:p>
            <a:pPr lvl="1"/>
            <a:r>
              <a:rPr lang="it-IT" b="1" dirty="0"/>
              <a:t>Autenticazione</a:t>
            </a:r>
            <a:r>
              <a:rPr lang="it-IT" dirty="0"/>
              <a:t>: è possibile verificare/certificare l’identità del mittente</a:t>
            </a:r>
          </a:p>
          <a:p>
            <a:pPr lvl="1"/>
            <a:endParaRPr lang="it-IT" sz="1000" dirty="0"/>
          </a:p>
          <a:p>
            <a:pPr lvl="1"/>
            <a:r>
              <a:rPr lang="it-IT" b="1" dirty="0"/>
              <a:t>Integrità</a:t>
            </a:r>
            <a:r>
              <a:rPr lang="it-IT" dirty="0"/>
              <a:t>: è possibile verificare che il documento non sia stato alterato dopo la firma</a:t>
            </a:r>
          </a:p>
          <a:p>
            <a:pPr lvl="1"/>
            <a:endParaRPr lang="it-IT" sz="1000" dirty="0"/>
          </a:p>
          <a:p>
            <a:pPr lvl="1"/>
            <a:r>
              <a:rPr lang="it-IT" b="1" dirty="0"/>
              <a:t>Non ripudio</a:t>
            </a:r>
            <a:r>
              <a:rPr lang="it-IT" dirty="0"/>
              <a:t>: il mittente (il firmatario) non può disconoscere il documento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M. Liverani - Firma digitale: la complessità dietro ad uno strumento semplice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CADE-C52B-4A43-B960-6AB56D8E5FB8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0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67048D1-CFE8-E444-876A-BFDDD23D7DDB}" vid="{DB896DF5-DD33-A744-9CAF-E1F61CC313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2614</TotalTime>
  <Words>1773</Words>
  <Application>Microsoft Macintosh PowerPoint</Application>
  <PresentationFormat>Widescreen</PresentationFormat>
  <Paragraphs>269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Chalkduster</vt:lpstr>
      <vt:lpstr>Courier New</vt:lpstr>
      <vt:lpstr>Mangal</vt:lpstr>
      <vt:lpstr>Wingdings</vt:lpstr>
      <vt:lpstr>Office Theme</vt:lpstr>
      <vt:lpstr>Firma digitale: quanta complessità dietro ad un’operazione semplice</vt:lpstr>
      <vt:lpstr>Agenda</vt:lpstr>
      <vt:lpstr>Pronti? Chi parla?</vt:lpstr>
      <vt:lpstr>NSR: presentazione dell’azienda</vt:lpstr>
      <vt:lpstr>NSR: presenza sul mercato</vt:lpstr>
      <vt:lpstr>NSR: partnership, una leva determinante</vt:lpstr>
      <vt:lpstr>Sicurezza delle informazioni</vt:lpstr>
      <vt:lpstr>Cybersecurity Domains Map</vt:lpstr>
      <vt:lpstr>Firma digitale: gli obiettivi</vt:lpstr>
      <vt:lpstr>Firma digitale: un’applicazione della crittografia</vt:lpstr>
      <vt:lpstr>Firma digitale: uno strumento con valore legale</vt:lpstr>
      <vt:lpstr>Firma digitale: uno strumento con valore legale</vt:lpstr>
      <vt:lpstr>Obiettivo per un sistema realmente usabile</vt:lpstr>
      <vt:lpstr>Architettura del sistema di firma digitale</vt:lpstr>
      <vt:lpstr>Funzionamento del sistema di firma digitale</vt:lpstr>
      <vt:lpstr>Conclusioni</vt:lpstr>
      <vt:lpstr>PowerPoint Presentation</vt:lpstr>
    </vt:vector>
  </TitlesOfParts>
  <Manager/>
  <Company>NSR S.r.l.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Firma digitale: com'è difficile fare cose semplici</dc:title>
  <dc:subject>Un sistema di firma digitale in una grande organizzazione</dc:subject>
  <dc:creator>Marco Liverani</dc:creator>
  <cp:keywords/>
  <dc:description/>
  <cp:lastModifiedBy>Marco Liverani</cp:lastModifiedBy>
  <cp:revision>58</cp:revision>
  <dcterms:created xsi:type="dcterms:W3CDTF">2018-09-16T15:30:02Z</dcterms:created>
  <dcterms:modified xsi:type="dcterms:W3CDTF">2018-10-03T21:21:29Z</dcterms:modified>
  <cp:category/>
</cp:coreProperties>
</file>